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85" r:id="rId5"/>
    <p:sldId id="263" r:id="rId6"/>
    <p:sldId id="259" r:id="rId7"/>
    <p:sldId id="260" r:id="rId8"/>
    <p:sldId id="267" r:id="rId9"/>
    <p:sldId id="261" r:id="rId10"/>
    <p:sldId id="286" r:id="rId11"/>
    <p:sldId id="262" r:id="rId12"/>
    <p:sldId id="266" r:id="rId13"/>
    <p:sldId id="280" r:id="rId14"/>
    <p:sldId id="281" r:id="rId15"/>
    <p:sldId id="282" r:id="rId16"/>
    <p:sldId id="283" r:id="rId17"/>
    <p:sldId id="284" r:id="rId18"/>
    <p:sldId id="287" r:id="rId19"/>
    <p:sldId id="264" r:id="rId20"/>
    <p:sldId id="290" r:id="rId21"/>
    <p:sldId id="291" r:id="rId22"/>
    <p:sldId id="289" r:id="rId23"/>
    <p:sldId id="288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265" r:id="rId32"/>
    <p:sldId id="279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Montserrat Bold" panose="00000800000000000000" pitchFamily="2" charset="0"/>
      <p:regular r:id="rId54"/>
      <p:bold r:id="rId55"/>
    </p:embeddedFont>
    <p:embeddedFont>
      <p:font typeface="Montserrat Medium" panose="00000600000000000000" pitchFamily="2" charset="0"/>
      <p:regular r:id="rId56"/>
      <p:italic r:id="rId57"/>
    </p:embeddedFont>
    <p:embeddedFont>
      <p:font typeface="Montserrat SemiBold" panose="00000700000000000000" pitchFamily="2" charset="0"/>
      <p:bold r:id="rId58"/>
      <p:boldItalic r:id="rId59"/>
    </p:embeddedFont>
    <p:embeddedFont>
      <p:font typeface="Montserrat Semi-Bold" panose="020B0604020202020204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1A6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0262" autoAdjust="0"/>
  </p:normalViewPr>
  <p:slideViewPr>
    <p:cSldViewPr>
      <p:cViewPr varScale="1">
        <p:scale>
          <a:sx n="51" d="100"/>
          <a:sy n="51" d="100"/>
        </p:scale>
        <p:origin x="917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CC1D0-277D-40C9-9E57-022118377D94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0BB0B-AF4B-4D31-809D-BD49069C8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26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Girvan </a:t>
            </a:r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Niue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file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bảng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02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30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5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73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75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31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89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12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3 file csv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92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3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ra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/>
              <a:t>node: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Edge: 2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hang </a:t>
            </a:r>
            <a:r>
              <a:rPr lang="en-US" dirty="0" err="1"/>
              <a:t>hang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1 </a:t>
            </a:r>
            <a:r>
              <a:rPr lang="en-US" dirty="0" err="1"/>
              <a:t>cạnh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hang </a:t>
            </a:r>
            <a:r>
              <a:rPr lang="en-US" dirty="0" err="1"/>
              <a:t>hang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7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Vd</a:t>
            </a:r>
            <a:r>
              <a:rPr lang="en-US" dirty="0"/>
              <a:t> Japan </a:t>
            </a:r>
            <a:r>
              <a:rPr lang="en-US" dirty="0" err="1"/>
              <a:t>có</a:t>
            </a:r>
            <a:r>
              <a:rPr lang="en-US" dirty="0"/>
              <a:t> between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bay qua Japan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hang </a:t>
            </a:r>
            <a:r>
              <a:rPr lang="en-US" dirty="0" err="1"/>
              <a:t>hang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(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gg)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6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6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file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7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excel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hãng</a:t>
            </a:r>
            <a:r>
              <a:rPr lang="en-US" dirty="0"/>
              <a:t> bay ở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cụm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0BB0B-AF4B-4D31-809D-BD49069C8E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3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9.svg"/><Relationship Id="rId7" Type="http://schemas.openxmlformats.org/officeDocument/2006/relationships/slide" Target="slide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slide" Target="slide12.xml"/><Relationship Id="rId9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A61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532832" y="1909612"/>
            <a:ext cx="5283125" cy="6316853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5"/>
              <a:stretch>
                <a:fillRect l="-39155" r="-3915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2700000">
            <a:off x="-1447355" y="6023420"/>
            <a:ext cx="2051231" cy="2051231"/>
          </a:xfrm>
          <a:custGeom>
            <a:avLst/>
            <a:gdLst/>
            <a:ahLst/>
            <a:cxnLst/>
            <a:rect l="l" t="t" r="r" b="b"/>
            <a:pathLst>
              <a:path w="2051231" h="2051231">
                <a:moveTo>
                  <a:pt x="0" y="0"/>
                </a:moveTo>
                <a:lnTo>
                  <a:pt x="2051231" y="0"/>
                </a:lnTo>
                <a:lnTo>
                  <a:pt x="2051231" y="2051231"/>
                </a:lnTo>
                <a:lnTo>
                  <a:pt x="0" y="2051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0777" y="1909612"/>
            <a:ext cx="11952150" cy="422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FFFBFB"/>
                </a:solidFill>
                <a:latin typeface="Montserrat Semi-Bold"/>
              </a:rPr>
              <a:t>ACCESSING THE MOBILITY BETWEEN COUNTRIES BASE ON "AIR SOCIAL NETWORKS"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31116" y="8400485"/>
            <a:ext cx="2821142" cy="85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1A61DD"/>
                </a:solidFill>
                <a:latin typeface="Montserrat Medium"/>
              </a:rPr>
              <a:t>Nhóm</a:t>
            </a:r>
            <a:r>
              <a:rPr lang="en-US" sz="5000" dirty="0">
                <a:solidFill>
                  <a:srgbClr val="1A61DD"/>
                </a:solidFill>
                <a:latin typeface="Montserrat Medium"/>
              </a:rPr>
              <a:t>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0777" y="8400485"/>
            <a:ext cx="8452842" cy="85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Medium"/>
              </a:rPr>
              <a:t>GVHD: </a:t>
            </a:r>
            <a:r>
              <a:rPr lang="en-US" sz="5000" dirty="0" err="1">
                <a:solidFill>
                  <a:srgbClr val="FFFFFF"/>
                </a:solidFill>
                <a:latin typeface="Montserrat Medium"/>
              </a:rPr>
              <a:t>Ths</a:t>
            </a:r>
            <a:r>
              <a:rPr lang="en-US" sz="5000" dirty="0">
                <a:solidFill>
                  <a:srgbClr val="FFFFFF"/>
                </a:solidFill>
                <a:latin typeface="Montserrat Medium"/>
              </a:rPr>
              <a:t>. </a:t>
            </a:r>
            <a:r>
              <a:rPr lang="en-US" sz="5000" dirty="0" err="1">
                <a:solidFill>
                  <a:srgbClr val="FFFFFF"/>
                </a:solidFill>
                <a:latin typeface="Montserrat Medium"/>
              </a:rPr>
              <a:t>Thái</a:t>
            </a:r>
            <a:r>
              <a:rPr lang="en-US" sz="50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Montserrat Medium"/>
              </a:rPr>
              <a:t>Bảo</a:t>
            </a:r>
            <a:r>
              <a:rPr lang="en-US" sz="50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Montserrat Medium"/>
              </a:rPr>
              <a:t>Trân</a:t>
            </a:r>
            <a:endParaRPr lang="en-US" sz="5000" dirty="0">
              <a:solidFill>
                <a:srgbClr val="FFFFFF"/>
              </a:solidFill>
              <a:latin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6039163" y="3411728"/>
            <a:ext cx="6196225" cy="4096960"/>
            <a:chOff x="0" y="0"/>
            <a:chExt cx="1332877" cy="880227"/>
          </a:xfrm>
          <a:solidFill>
            <a:schemeClr val="accent1">
              <a:lumMod val="75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2877" cy="880227"/>
            </a:xfrm>
            <a:custGeom>
              <a:avLst/>
              <a:gdLst/>
              <a:ahLst/>
              <a:cxnLst/>
              <a:rect l="l" t="t" r="r" b="b"/>
              <a:pathLst>
                <a:path w="1332877" h="880227">
                  <a:moveTo>
                    <a:pt x="0" y="0"/>
                  </a:moveTo>
                  <a:lnTo>
                    <a:pt x="1332877" y="0"/>
                  </a:lnTo>
                  <a:lnTo>
                    <a:pt x="1332877" y="880227"/>
                  </a:lnTo>
                  <a:lnTo>
                    <a:pt x="0" y="880227"/>
                  </a:lnTo>
                  <a:close/>
                </a:path>
              </a:pathLst>
            </a:custGeom>
            <a:grpFill/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2877" cy="91832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7129988" y="5676900"/>
            <a:ext cx="4028024" cy="233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6524897" y="3745408"/>
            <a:ext cx="5157416" cy="1729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Medium"/>
              </a:rPr>
              <a:t>CÁC ĐỘ ĐO TRUNG TÂM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58788" y="6171050"/>
            <a:ext cx="299277" cy="86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Montserrat Medium"/>
              </a:rPr>
              <a:t>2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96467A12-1319-441B-AA5E-28884BC31862}"/>
              </a:ext>
            </a:extLst>
          </p:cNvPr>
          <p:cNvSpPr/>
          <p:nvPr/>
        </p:nvSpPr>
        <p:spPr>
          <a:xfrm rot="-2700000">
            <a:off x="-1939091" y="3380267"/>
            <a:ext cx="3982546" cy="3982547"/>
          </a:xfrm>
          <a:custGeom>
            <a:avLst/>
            <a:gdLst/>
            <a:ahLst/>
            <a:cxnLst/>
            <a:rect l="l" t="t" r="r" b="b"/>
            <a:pathLst>
              <a:path w="2051231" h="2051231">
                <a:moveTo>
                  <a:pt x="0" y="0"/>
                </a:moveTo>
                <a:lnTo>
                  <a:pt x="2051231" y="0"/>
                </a:lnTo>
                <a:lnTo>
                  <a:pt x="2051231" y="2051231"/>
                </a:lnTo>
                <a:lnTo>
                  <a:pt x="0" y="205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C8D84533-0554-428E-885B-FD9D6A9006AE}"/>
              </a:ext>
            </a:extLst>
          </p:cNvPr>
          <p:cNvSpPr/>
          <p:nvPr/>
        </p:nvSpPr>
        <p:spPr>
          <a:xfrm rot="-2700000">
            <a:off x="16231095" y="3380266"/>
            <a:ext cx="3982546" cy="3982547"/>
          </a:xfrm>
          <a:custGeom>
            <a:avLst/>
            <a:gdLst/>
            <a:ahLst/>
            <a:cxnLst/>
            <a:rect l="l" t="t" r="r" b="b"/>
            <a:pathLst>
              <a:path w="2051231" h="2051231">
                <a:moveTo>
                  <a:pt x="0" y="0"/>
                </a:moveTo>
                <a:lnTo>
                  <a:pt x="2051231" y="0"/>
                </a:lnTo>
                <a:lnTo>
                  <a:pt x="2051231" y="2051231"/>
                </a:lnTo>
                <a:lnTo>
                  <a:pt x="0" y="205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729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810035"/>
            <a:ext cx="5385862" cy="5385862"/>
          </a:xfrm>
          <a:custGeom>
            <a:avLst/>
            <a:gdLst/>
            <a:ahLst/>
            <a:cxnLst/>
            <a:rect l="l" t="t" r="r" b="b"/>
            <a:pathLst>
              <a:path w="5385862" h="5385862">
                <a:moveTo>
                  <a:pt x="0" y="0"/>
                </a:moveTo>
                <a:lnTo>
                  <a:pt x="5385862" y="0"/>
                </a:lnTo>
                <a:lnTo>
                  <a:pt x="5385862" y="5385862"/>
                </a:lnTo>
                <a:lnTo>
                  <a:pt x="0" y="53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10325423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dirty="0">
                <a:solidFill>
                  <a:srgbClr val="FFFFFF"/>
                </a:solidFill>
                <a:latin typeface="Montserrat Bold"/>
              </a:rPr>
              <a:t>CÁC ĐỘ ĐO TRUNG TÂM</a:t>
            </a:r>
          </a:p>
        </p:txBody>
      </p:sp>
      <p:sp>
        <p:nvSpPr>
          <p:cNvPr id="5" name="TextBox 5">
            <a:hlinkClick r:id="rId4" action="ppaction://hlinksldjump"/>
          </p:cNvPr>
          <p:cNvSpPr txBox="1"/>
          <p:nvPr/>
        </p:nvSpPr>
        <p:spPr>
          <a:xfrm>
            <a:off x="2025972" y="1981200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Degree Centrality</a:t>
            </a:r>
          </a:p>
        </p:txBody>
      </p:sp>
      <p:sp>
        <p:nvSpPr>
          <p:cNvPr id="8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B381F8D1-6EF9-4C35-8D6B-6CD8DC875527}"/>
              </a:ext>
            </a:extLst>
          </p:cNvPr>
          <p:cNvSpPr txBox="1"/>
          <p:nvPr/>
        </p:nvSpPr>
        <p:spPr>
          <a:xfrm>
            <a:off x="2025972" y="3191284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Closeness Centrality</a:t>
            </a:r>
          </a:p>
        </p:txBody>
      </p:sp>
      <p:sp>
        <p:nvSpPr>
          <p:cNvPr id="9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DD0FDA69-340C-4AA8-BA55-8512444FD8D6}"/>
              </a:ext>
            </a:extLst>
          </p:cNvPr>
          <p:cNvSpPr txBox="1"/>
          <p:nvPr/>
        </p:nvSpPr>
        <p:spPr>
          <a:xfrm>
            <a:off x="2025972" y="4401368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Harmonic Centrality</a:t>
            </a:r>
          </a:p>
        </p:txBody>
      </p:sp>
      <p:sp>
        <p:nvSpPr>
          <p:cNvPr id="10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563FB461-3734-4DD3-87A1-4DB4C9C0B552}"/>
              </a:ext>
            </a:extLst>
          </p:cNvPr>
          <p:cNvSpPr txBox="1"/>
          <p:nvPr/>
        </p:nvSpPr>
        <p:spPr>
          <a:xfrm>
            <a:off x="2025972" y="5611452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Betweenness Centrality</a:t>
            </a:r>
          </a:p>
        </p:txBody>
      </p:sp>
      <p:sp>
        <p:nvSpPr>
          <p:cNvPr id="11" name="TextBox 5">
            <a:hlinkClick r:id="rId8" action="ppaction://hlinksldjump"/>
            <a:extLst>
              <a:ext uri="{FF2B5EF4-FFF2-40B4-BE49-F238E27FC236}">
                <a16:creationId xmlns:a16="http://schemas.microsoft.com/office/drawing/2014/main" id="{27D3FA5C-270F-467E-85D1-B7399ADA10AD}"/>
              </a:ext>
            </a:extLst>
          </p:cNvPr>
          <p:cNvSpPr txBox="1"/>
          <p:nvPr/>
        </p:nvSpPr>
        <p:spPr>
          <a:xfrm>
            <a:off x="2025972" y="6821536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Eigenvector Centrality</a:t>
            </a:r>
          </a:p>
        </p:txBody>
      </p:sp>
      <p:sp>
        <p:nvSpPr>
          <p:cNvPr id="12" name="TextBox 5">
            <a:hlinkClick r:id="rId9" action="ppaction://hlinksldjump"/>
            <a:extLst>
              <a:ext uri="{FF2B5EF4-FFF2-40B4-BE49-F238E27FC236}">
                <a16:creationId xmlns:a16="http://schemas.microsoft.com/office/drawing/2014/main" id="{477085C8-242B-431F-A8FF-03BA7239AC24}"/>
              </a:ext>
            </a:extLst>
          </p:cNvPr>
          <p:cNvSpPr txBox="1"/>
          <p:nvPr/>
        </p:nvSpPr>
        <p:spPr>
          <a:xfrm>
            <a:off x="2025971" y="8031620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PageRank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Degree Centrality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E5F52-49FC-4B64-BABD-AA95421FBEFA}"/>
              </a:ext>
            </a:extLst>
          </p:cNvPr>
          <p:cNvSpPr txBox="1"/>
          <p:nvPr/>
        </p:nvSpPr>
        <p:spPr>
          <a:xfrm>
            <a:off x="1066800" y="1677322"/>
            <a:ext cx="13030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Degree Centrality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thước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đo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trung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tâm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đơn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giản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đếm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xem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nút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bao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nhiêu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nút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lân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cận</a:t>
            </a:r>
            <a:endParaRPr lang="en-US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B2D079-F281-44F1-BF1F-F6AA7EC099FD}"/>
              </a:ext>
            </a:extLst>
          </p:cNvPr>
          <p:cNvPicPr/>
          <p:nvPr/>
        </p:nvPicPr>
        <p:blipFill rotWithShape="1">
          <a:blip r:embed="rId4"/>
          <a:srcRect t="8245"/>
          <a:stretch/>
        </p:blipFill>
        <p:spPr>
          <a:xfrm>
            <a:off x="2258090" y="3566910"/>
            <a:ext cx="5975138" cy="620439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776BFB-69F2-4963-877E-BE0CD508D1B5}"/>
              </a:ext>
            </a:extLst>
          </p:cNvPr>
          <p:cNvSpPr/>
          <p:nvPr/>
        </p:nvSpPr>
        <p:spPr>
          <a:xfrm>
            <a:off x="9230525" y="4381500"/>
            <a:ext cx="6781800" cy="1524000"/>
          </a:xfrm>
          <a:prstGeom prst="roundRect">
            <a:avLst/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B0D91-677F-4D50-94C9-27895A6FEFF7}"/>
              </a:ext>
            </a:extLst>
          </p:cNvPr>
          <p:cNvSpPr txBox="1"/>
          <p:nvPr/>
        </p:nvSpPr>
        <p:spPr>
          <a:xfrm>
            <a:off x="9437029" y="4820334"/>
            <a:ext cx="636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tính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Degree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20C6F-1A86-436D-ACC4-AA637D370484}"/>
              </a:ext>
            </a:extLst>
          </p:cNvPr>
          <p:cNvSpPr txBox="1"/>
          <p:nvPr/>
        </p:nvSpPr>
        <p:spPr>
          <a:xfrm>
            <a:off x="9437028" y="6344335"/>
            <a:ext cx="8165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Ý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nghĩa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degree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những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nhiều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đường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bay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và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nhiều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liên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kế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đến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26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Closeness Centrality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776BFB-69F2-4963-877E-BE0CD508D1B5}"/>
              </a:ext>
            </a:extLst>
          </p:cNvPr>
          <p:cNvSpPr/>
          <p:nvPr/>
        </p:nvSpPr>
        <p:spPr>
          <a:xfrm>
            <a:off x="9242296" y="4684732"/>
            <a:ext cx="6781800" cy="1524000"/>
          </a:xfrm>
          <a:prstGeom prst="roundRect">
            <a:avLst/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B0D91-677F-4D50-94C9-27895A6FEFF7}"/>
              </a:ext>
            </a:extLst>
          </p:cNvPr>
          <p:cNvSpPr txBox="1"/>
          <p:nvPr/>
        </p:nvSpPr>
        <p:spPr>
          <a:xfrm>
            <a:off x="9448800" y="4846567"/>
            <a:ext cx="636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tính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Closeness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2A83B-E3A0-4588-AED7-E4390B3D78E2}"/>
              </a:ext>
            </a:extLst>
          </p:cNvPr>
          <p:cNvSpPr txBox="1"/>
          <p:nvPr/>
        </p:nvSpPr>
        <p:spPr>
          <a:xfrm>
            <a:off x="790300" y="1644586"/>
            <a:ext cx="13382900" cy="25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just">
              <a:lnSpc>
                <a:spcPct val="115000"/>
              </a:lnSpc>
              <a:spcAft>
                <a:spcPts val="800"/>
              </a:spcAft>
            </a:pP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CD279-768D-4BEE-AD47-F5BA47543FF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124200" y="4419764"/>
            <a:ext cx="4419600" cy="5601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5B4E5E-5173-48E6-BCE7-0A0ECFAF82A1}"/>
              </a:ext>
            </a:extLst>
          </p:cNvPr>
          <p:cNvSpPr txBox="1"/>
          <p:nvPr/>
        </p:nvSpPr>
        <p:spPr>
          <a:xfrm>
            <a:off x="9448800" y="6626982"/>
            <a:ext cx="8165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Ý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nghĩa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closeness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là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những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được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phủ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sóng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bởi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nhiều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hãng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hàng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không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nhau</a:t>
            </a:r>
            <a:endParaRPr lang="en-US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67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Harmonic Centrality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776BFB-69F2-4963-877E-BE0CD508D1B5}"/>
              </a:ext>
            </a:extLst>
          </p:cNvPr>
          <p:cNvSpPr/>
          <p:nvPr/>
        </p:nvSpPr>
        <p:spPr>
          <a:xfrm>
            <a:off x="9242296" y="4381500"/>
            <a:ext cx="6781800" cy="1524000"/>
          </a:xfrm>
          <a:prstGeom prst="roundRect">
            <a:avLst/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B0D91-677F-4D50-94C9-27895A6FEFF7}"/>
              </a:ext>
            </a:extLst>
          </p:cNvPr>
          <p:cNvSpPr txBox="1"/>
          <p:nvPr/>
        </p:nvSpPr>
        <p:spPr>
          <a:xfrm>
            <a:off x="9448800" y="4543335"/>
            <a:ext cx="636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tính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Harmonic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1771A-5570-49D8-B57A-599A25E293B4}"/>
              </a:ext>
            </a:extLst>
          </p:cNvPr>
          <p:cNvSpPr txBox="1"/>
          <p:nvPr/>
        </p:nvSpPr>
        <p:spPr>
          <a:xfrm>
            <a:off x="1066800" y="1677322"/>
            <a:ext cx="13030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Hermonic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Centrality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độ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đo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về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tầm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quan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trọng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đỉnh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trong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mạng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dựa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trên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độ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dài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đường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đi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ngắn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nhất</a:t>
            </a:r>
            <a:endParaRPr lang="en-US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2B3395-9FAA-475D-BB01-C6CC31AB13E3}"/>
              </a:ext>
            </a:extLst>
          </p:cNvPr>
          <p:cNvPicPr/>
          <p:nvPr/>
        </p:nvPicPr>
        <p:blipFill rotWithShape="1">
          <a:blip r:embed="rId4"/>
          <a:srcRect b="7797"/>
          <a:stretch/>
        </p:blipFill>
        <p:spPr>
          <a:xfrm>
            <a:off x="2263904" y="4000501"/>
            <a:ext cx="5660896" cy="5976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90EB1-2633-4402-BC7E-BEB7D8D5BEAD}"/>
              </a:ext>
            </a:extLst>
          </p:cNvPr>
          <p:cNvSpPr txBox="1"/>
          <p:nvPr/>
        </p:nvSpPr>
        <p:spPr>
          <a:xfrm>
            <a:off x="9437028" y="6344335"/>
            <a:ext cx="8165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Ý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nghĩa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hormanic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thì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nhiều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hãng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hàng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không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đi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đến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và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ở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hành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khách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thể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nhiều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sự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lựa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chọn</a:t>
            </a:r>
            <a:endParaRPr lang="en-US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9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Betweenness Centrality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776BFB-69F2-4963-877E-BE0CD508D1B5}"/>
              </a:ext>
            </a:extLst>
          </p:cNvPr>
          <p:cNvSpPr/>
          <p:nvPr/>
        </p:nvSpPr>
        <p:spPr>
          <a:xfrm>
            <a:off x="9144000" y="4377614"/>
            <a:ext cx="6781800" cy="1524000"/>
          </a:xfrm>
          <a:prstGeom prst="roundRect">
            <a:avLst/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B0D91-677F-4D50-94C9-27895A6FEFF7}"/>
              </a:ext>
            </a:extLst>
          </p:cNvPr>
          <p:cNvSpPr txBox="1"/>
          <p:nvPr/>
        </p:nvSpPr>
        <p:spPr>
          <a:xfrm>
            <a:off x="9350504" y="4539449"/>
            <a:ext cx="636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tính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Betweenness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C8AD9-9804-4377-834C-C7F1FBB9AFD0}"/>
              </a:ext>
            </a:extLst>
          </p:cNvPr>
          <p:cNvSpPr txBox="1"/>
          <p:nvPr/>
        </p:nvSpPr>
        <p:spPr>
          <a:xfrm>
            <a:off x="1066800" y="1677322"/>
            <a:ext cx="13030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Betweenness Centrality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định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nghĩa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như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tổng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tỷ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số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đường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đi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ngắn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từ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node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tới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node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khác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đi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qua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node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cho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trước</a:t>
            </a:r>
            <a:endParaRPr lang="en-US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E4D80D-9495-4D6C-8D00-3ED5D3CFE10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70408" y="3802062"/>
            <a:ext cx="4997192" cy="6175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87824F-3F64-49EB-8053-949EA7B1403B}"/>
              </a:ext>
            </a:extLst>
          </p:cNvPr>
          <p:cNvSpPr txBox="1"/>
          <p:nvPr/>
        </p:nvSpPr>
        <p:spPr>
          <a:xfrm>
            <a:off x="9437028" y="6344335"/>
            <a:ext cx="8165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Ý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nghĩa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khi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người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chọn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hãng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hàng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không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để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bay ra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nước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ngoài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họ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sẽ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biết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tới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những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hãng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qua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nước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betweenness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66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Eigenvector Centrality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776BFB-69F2-4963-877E-BE0CD508D1B5}"/>
              </a:ext>
            </a:extLst>
          </p:cNvPr>
          <p:cNvSpPr/>
          <p:nvPr/>
        </p:nvSpPr>
        <p:spPr>
          <a:xfrm>
            <a:off x="9167446" y="4381500"/>
            <a:ext cx="6781800" cy="1524000"/>
          </a:xfrm>
          <a:prstGeom prst="roundRect">
            <a:avLst/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B0D91-677F-4D50-94C9-27895A6FEFF7}"/>
              </a:ext>
            </a:extLst>
          </p:cNvPr>
          <p:cNvSpPr txBox="1"/>
          <p:nvPr/>
        </p:nvSpPr>
        <p:spPr>
          <a:xfrm>
            <a:off x="9373950" y="4543335"/>
            <a:ext cx="636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tính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Eigenvector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A79EB-918F-4743-899C-2EC37343B218}"/>
              </a:ext>
            </a:extLst>
          </p:cNvPr>
          <p:cNvSpPr txBox="1"/>
          <p:nvPr/>
        </p:nvSpPr>
        <p:spPr>
          <a:xfrm>
            <a:off x="1066800" y="1677322"/>
            <a:ext cx="13030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Eigenvector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thước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đo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tầm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quan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trọng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node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trong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mạng</a:t>
            </a:r>
            <a:endParaRPr lang="en-US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BE50F-9DBF-40C3-84E0-A55334FDA93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3600" y="3814445"/>
            <a:ext cx="5410200" cy="6162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BF1249-75EE-4557-B066-E78721765E5B}"/>
              </a:ext>
            </a:extLst>
          </p:cNvPr>
          <p:cNvSpPr txBox="1"/>
          <p:nvPr/>
        </p:nvSpPr>
        <p:spPr>
          <a:xfrm>
            <a:off x="9437028" y="6344335"/>
            <a:ext cx="8165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Ý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nghĩa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: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eigenvector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là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trọng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tâm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là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điểm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đến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hầu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hết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hãng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hàng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không</a:t>
            </a:r>
            <a:endParaRPr lang="en-US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23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PageRank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776BFB-69F2-4963-877E-BE0CD508D1B5}"/>
              </a:ext>
            </a:extLst>
          </p:cNvPr>
          <p:cNvSpPr/>
          <p:nvPr/>
        </p:nvSpPr>
        <p:spPr>
          <a:xfrm>
            <a:off x="9144000" y="4610100"/>
            <a:ext cx="6781800" cy="1524000"/>
          </a:xfrm>
          <a:prstGeom prst="roundRect">
            <a:avLst/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B0D91-677F-4D50-94C9-27895A6FEFF7}"/>
              </a:ext>
            </a:extLst>
          </p:cNvPr>
          <p:cNvSpPr txBox="1"/>
          <p:nvPr/>
        </p:nvSpPr>
        <p:spPr>
          <a:xfrm>
            <a:off x="9350504" y="4771935"/>
            <a:ext cx="636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tính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PageRank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54615-BE2E-4008-BA11-33C5BBD3B504}"/>
              </a:ext>
            </a:extLst>
          </p:cNvPr>
          <p:cNvSpPr txBox="1"/>
          <p:nvPr/>
        </p:nvSpPr>
        <p:spPr>
          <a:xfrm>
            <a:off x="1066800" y="1677322"/>
            <a:ext cx="13030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PageRank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hoạt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động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bằng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cách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xem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xét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số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lượng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và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chất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lượng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liên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đến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node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đó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nếu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node A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nhiều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liên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đến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từ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node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quan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trọng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khác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thì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node A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quan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trọng</a:t>
            </a:r>
            <a:r>
              <a:rPr lang="en-US" sz="36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hơn</a:t>
            </a:r>
            <a:endParaRPr lang="en-US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22750-05B9-41C7-B07C-B9AE1F0AF3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47371" y="4299956"/>
            <a:ext cx="4898896" cy="5722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2BA71-C53E-4EAA-B874-A0384606C113}"/>
              </a:ext>
            </a:extLst>
          </p:cNvPr>
          <p:cNvSpPr txBox="1"/>
          <p:nvPr/>
        </p:nvSpPr>
        <p:spPr>
          <a:xfrm>
            <a:off x="9437028" y="6344335"/>
            <a:ext cx="81651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Ý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nghĩa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: PageRank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thì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nhiều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đường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bay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tới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trên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hãng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hàng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không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42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6039163" y="3411728"/>
            <a:ext cx="6196225" cy="4096960"/>
            <a:chOff x="0" y="0"/>
            <a:chExt cx="1332877" cy="880227"/>
          </a:xfrm>
          <a:solidFill>
            <a:schemeClr val="accent1">
              <a:lumMod val="75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2877" cy="880227"/>
            </a:xfrm>
            <a:custGeom>
              <a:avLst/>
              <a:gdLst/>
              <a:ahLst/>
              <a:cxnLst/>
              <a:rect l="l" t="t" r="r" b="b"/>
              <a:pathLst>
                <a:path w="1332877" h="880227">
                  <a:moveTo>
                    <a:pt x="0" y="0"/>
                  </a:moveTo>
                  <a:lnTo>
                    <a:pt x="1332877" y="0"/>
                  </a:lnTo>
                  <a:lnTo>
                    <a:pt x="1332877" y="880227"/>
                  </a:lnTo>
                  <a:lnTo>
                    <a:pt x="0" y="880227"/>
                  </a:lnTo>
                  <a:close/>
                </a:path>
              </a:pathLst>
            </a:custGeom>
            <a:grpFill/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2877" cy="91832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7129988" y="5676900"/>
            <a:ext cx="4028024" cy="233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6524897" y="3745408"/>
            <a:ext cx="5157416" cy="1729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Medium"/>
              </a:rPr>
              <a:t>THUẬT TOÁN GOM CỤM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58788" y="6171050"/>
            <a:ext cx="299277" cy="86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Montserrat Medium"/>
              </a:rPr>
              <a:t>3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96467A12-1319-441B-AA5E-28884BC31862}"/>
              </a:ext>
            </a:extLst>
          </p:cNvPr>
          <p:cNvSpPr/>
          <p:nvPr/>
        </p:nvSpPr>
        <p:spPr>
          <a:xfrm rot="-2700000">
            <a:off x="-1939091" y="3380267"/>
            <a:ext cx="3982546" cy="3982547"/>
          </a:xfrm>
          <a:custGeom>
            <a:avLst/>
            <a:gdLst/>
            <a:ahLst/>
            <a:cxnLst/>
            <a:rect l="l" t="t" r="r" b="b"/>
            <a:pathLst>
              <a:path w="2051231" h="2051231">
                <a:moveTo>
                  <a:pt x="0" y="0"/>
                </a:moveTo>
                <a:lnTo>
                  <a:pt x="2051231" y="0"/>
                </a:lnTo>
                <a:lnTo>
                  <a:pt x="2051231" y="2051231"/>
                </a:lnTo>
                <a:lnTo>
                  <a:pt x="0" y="205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C8D84533-0554-428E-885B-FD9D6A9006AE}"/>
              </a:ext>
            </a:extLst>
          </p:cNvPr>
          <p:cNvSpPr/>
          <p:nvPr/>
        </p:nvSpPr>
        <p:spPr>
          <a:xfrm rot="-2700000">
            <a:off x="16231095" y="3380266"/>
            <a:ext cx="3982546" cy="3982547"/>
          </a:xfrm>
          <a:custGeom>
            <a:avLst/>
            <a:gdLst/>
            <a:ahLst/>
            <a:cxnLst/>
            <a:rect l="l" t="t" r="r" b="b"/>
            <a:pathLst>
              <a:path w="2051231" h="2051231">
                <a:moveTo>
                  <a:pt x="0" y="0"/>
                </a:moveTo>
                <a:lnTo>
                  <a:pt x="2051231" y="0"/>
                </a:lnTo>
                <a:lnTo>
                  <a:pt x="2051231" y="2051231"/>
                </a:lnTo>
                <a:lnTo>
                  <a:pt x="0" y="205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004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079" y="518527"/>
            <a:ext cx="1069242" cy="10692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46149" y="571500"/>
            <a:ext cx="149263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Montserrat Medium"/>
              </a:rPr>
              <a:t>Thuật toán Louvain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9819" y="1403993"/>
            <a:ext cx="14239097" cy="152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Dùng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phương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pháp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phân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chia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cộng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đồng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và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lặp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lại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liên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tục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để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tìm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ra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cộng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đồng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tốt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nhất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cho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mỗi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đỉnh</a:t>
            </a:r>
            <a:endParaRPr lang="en-US" sz="3600" dirty="0">
              <a:solidFill>
                <a:srgbClr val="FFFFFF"/>
              </a:solidFill>
              <a:latin typeface="Montserrat Medium"/>
            </a:endParaRPr>
          </a:p>
        </p:txBody>
      </p:sp>
      <p:pic>
        <p:nvPicPr>
          <p:cNvPr id="13" name="Picture 12" descr="A black and yellow network&#10;&#10;Description automatically generated">
            <a:extLst>
              <a:ext uri="{FF2B5EF4-FFF2-40B4-BE49-F238E27FC236}">
                <a16:creationId xmlns:a16="http://schemas.microsoft.com/office/drawing/2014/main" id="{7D363D11-D404-4ABC-8A1F-09CB623F91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445" y="3314700"/>
            <a:ext cx="11039109" cy="655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876" y="3505970"/>
            <a:ext cx="3386756" cy="5462663"/>
            <a:chOff x="0" y="0"/>
            <a:chExt cx="862412" cy="1391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91026"/>
            </a:xfrm>
            <a:custGeom>
              <a:avLst/>
              <a:gdLst/>
              <a:ahLst/>
              <a:cxnLst/>
              <a:rect l="l" t="t" r="r" b="b"/>
              <a:pathLst>
                <a:path w="862412" h="1391026">
                  <a:moveTo>
                    <a:pt x="0" y="0"/>
                  </a:moveTo>
                  <a:lnTo>
                    <a:pt x="862412" y="0"/>
                  </a:lnTo>
                  <a:lnTo>
                    <a:pt x="862412" y="1391026"/>
                  </a:lnTo>
                  <a:lnTo>
                    <a:pt x="0" y="139102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43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72546" y="3767321"/>
            <a:ext cx="2914557" cy="2903172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r="223" b="-4255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44132" y="3505970"/>
            <a:ext cx="3386756" cy="5462663"/>
            <a:chOff x="0" y="0"/>
            <a:chExt cx="862412" cy="13910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2412" cy="1391026"/>
            </a:xfrm>
            <a:custGeom>
              <a:avLst/>
              <a:gdLst/>
              <a:ahLst/>
              <a:cxnLst/>
              <a:rect l="l" t="t" r="r" b="b"/>
              <a:pathLst>
                <a:path w="862412" h="1391026">
                  <a:moveTo>
                    <a:pt x="0" y="0"/>
                  </a:moveTo>
                  <a:lnTo>
                    <a:pt x="862412" y="0"/>
                  </a:lnTo>
                  <a:lnTo>
                    <a:pt x="862412" y="1391026"/>
                  </a:lnTo>
                  <a:lnTo>
                    <a:pt x="0" y="139102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62412" cy="143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645802" y="3767321"/>
            <a:ext cx="2914557" cy="290317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r="223" b="-10967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517388" y="3505970"/>
            <a:ext cx="3386756" cy="5462663"/>
            <a:chOff x="0" y="0"/>
            <a:chExt cx="862412" cy="13910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1391026"/>
            </a:xfrm>
            <a:custGeom>
              <a:avLst/>
              <a:gdLst/>
              <a:ahLst/>
              <a:cxnLst/>
              <a:rect l="l" t="t" r="r" b="b"/>
              <a:pathLst>
                <a:path w="862412" h="1391026">
                  <a:moveTo>
                    <a:pt x="0" y="0"/>
                  </a:moveTo>
                  <a:lnTo>
                    <a:pt x="862412" y="0"/>
                  </a:lnTo>
                  <a:lnTo>
                    <a:pt x="862412" y="1391026"/>
                  </a:lnTo>
                  <a:lnTo>
                    <a:pt x="0" y="139102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143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719058" y="3767321"/>
            <a:ext cx="2914557" cy="2903172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r="223" b="-16599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336446" y="8968632"/>
            <a:ext cx="3386756" cy="358660"/>
          </a:xfrm>
          <a:custGeom>
            <a:avLst/>
            <a:gdLst/>
            <a:ahLst/>
            <a:cxnLst/>
            <a:rect l="l" t="t" r="r" b="b"/>
            <a:pathLst>
              <a:path w="3386756" h="358660">
                <a:moveTo>
                  <a:pt x="0" y="0"/>
                </a:moveTo>
                <a:lnTo>
                  <a:pt x="3386756" y="0"/>
                </a:lnTo>
                <a:lnTo>
                  <a:pt x="3386756" y="358661"/>
                </a:lnTo>
                <a:lnTo>
                  <a:pt x="0" y="35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444832" y="8968632"/>
            <a:ext cx="3386756" cy="358660"/>
          </a:xfrm>
          <a:custGeom>
            <a:avLst/>
            <a:gdLst/>
            <a:ahLst/>
            <a:cxnLst/>
            <a:rect l="l" t="t" r="r" b="b"/>
            <a:pathLst>
              <a:path w="3386756" h="358660">
                <a:moveTo>
                  <a:pt x="0" y="0"/>
                </a:moveTo>
                <a:lnTo>
                  <a:pt x="3386756" y="0"/>
                </a:lnTo>
                <a:lnTo>
                  <a:pt x="3386756" y="358661"/>
                </a:lnTo>
                <a:lnTo>
                  <a:pt x="0" y="35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555488" y="8968632"/>
            <a:ext cx="3386756" cy="358660"/>
          </a:xfrm>
          <a:custGeom>
            <a:avLst/>
            <a:gdLst/>
            <a:ahLst/>
            <a:cxnLst/>
            <a:rect l="l" t="t" r="r" b="b"/>
            <a:pathLst>
              <a:path w="3386756" h="358660">
                <a:moveTo>
                  <a:pt x="0" y="0"/>
                </a:moveTo>
                <a:lnTo>
                  <a:pt x="3386755" y="0"/>
                </a:lnTo>
                <a:lnTo>
                  <a:pt x="3386755" y="358661"/>
                </a:lnTo>
                <a:lnTo>
                  <a:pt x="0" y="35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690640" y="-1543049"/>
            <a:ext cx="19210521" cy="4071418"/>
            <a:chOff x="0" y="0"/>
            <a:chExt cx="5059561" cy="11729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3590644" y="3505970"/>
            <a:ext cx="3386756" cy="5462663"/>
            <a:chOff x="0" y="0"/>
            <a:chExt cx="862412" cy="139102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62412" cy="1391026"/>
            </a:xfrm>
            <a:custGeom>
              <a:avLst/>
              <a:gdLst/>
              <a:ahLst/>
              <a:cxnLst/>
              <a:rect l="l" t="t" r="r" b="b"/>
              <a:pathLst>
                <a:path w="862412" h="1391026">
                  <a:moveTo>
                    <a:pt x="0" y="0"/>
                  </a:moveTo>
                  <a:lnTo>
                    <a:pt x="862412" y="0"/>
                  </a:lnTo>
                  <a:lnTo>
                    <a:pt x="862412" y="1391026"/>
                  </a:lnTo>
                  <a:lnTo>
                    <a:pt x="0" y="1391026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62412" cy="143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792314" y="3767321"/>
            <a:ext cx="2914557" cy="2903172"/>
            <a:chOff x="0" y="0"/>
            <a:chExt cx="6502400" cy="6477000"/>
          </a:xfrm>
        </p:grpSpPr>
        <p:sp>
          <p:nvSpPr>
            <p:cNvPr id="34" name="Freeform 3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 b="-199249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3590644" y="8968632"/>
            <a:ext cx="3386756" cy="358660"/>
          </a:xfrm>
          <a:custGeom>
            <a:avLst/>
            <a:gdLst/>
            <a:ahLst/>
            <a:cxnLst/>
            <a:rect l="l" t="t" r="r" b="b"/>
            <a:pathLst>
              <a:path w="3386756" h="358660">
                <a:moveTo>
                  <a:pt x="0" y="0"/>
                </a:moveTo>
                <a:lnTo>
                  <a:pt x="3386755" y="0"/>
                </a:lnTo>
                <a:lnTo>
                  <a:pt x="3386755" y="358661"/>
                </a:lnTo>
                <a:lnTo>
                  <a:pt x="0" y="35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3918674" y="688860"/>
            <a:ext cx="1045065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Montserrat Bold"/>
              </a:rPr>
              <a:t>NHÓM 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17751" y="6856372"/>
            <a:ext cx="309300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Trần Minh Ngọc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85011" y="6856372"/>
            <a:ext cx="243613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Nguyễn Anh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Nguyên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910952" y="6856372"/>
            <a:ext cx="2527934" cy="104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Lê </a:t>
            </a:r>
            <a:r>
              <a:rPr lang="en-US" sz="3000" dirty="0" err="1">
                <a:solidFill>
                  <a:srgbClr val="FFFFFF"/>
                </a:solidFill>
                <a:latin typeface="Montserrat Medium"/>
              </a:rPr>
              <a:t>Thị</a:t>
            </a:r>
            <a:endParaRPr lang="en-US" sz="3000" dirty="0">
              <a:solidFill>
                <a:srgbClr val="FFFFFF"/>
              </a:solidFill>
              <a:latin typeface="Montserrat Medium"/>
            </a:endParaRPr>
          </a:p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Montserrat Medium"/>
              </a:rPr>
              <a:t>Đoan</a:t>
            </a:r>
            <a:r>
              <a:rPr lang="en-US" sz="3000" dirty="0">
                <a:solidFill>
                  <a:srgbClr val="FFFFFF"/>
                </a:solidFill>
                <a:latin typeface="Montserrat Medium"/>
              </a:rPr>
              <a:t> Trang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70132" y="6856372"/>
            <a:ext cx="222777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Nguyễn Thị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Medium"/>
              </a:rPr>
              <a:t>Thảo Trang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60619" y="8161297"/>
            <a:ext cx="1807269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20521669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192734" y="8161297"/>
            <a:ext cx="1889552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20521674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90023" y="8161297"/>
            <a:ext cx="1969792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20522038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71256" y="8161297"/>
            <a:ext cx="202553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Montserrat Medium"/>
              </a:rPr>
              <a:t>20522040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079" y="518527"/>
            <a:ext cx="1069242" cy="10692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46149" y="571500"/>
            <a:ext cx="149263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Montserrat Medium"/>
              </a:rPr>
              <a:t>Thuật toán Louvain</a:t>
            </a:r>
          </a:p>
        </p:txBody>
      </p:sp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8973CC8D-D9E0-4934-AFAA-779251E0842D}"/>
              </a:ext>
            </a:extLst>
          </p:cNvPr>
          <p:cNvPicPr/>
          <p:nvPr/>
        </p:nvPicPr>
        <p:blipFill rotWithShape="1">
          <a:blip r:embed="rId3"/>
          <a:srcRect l="8608" t="4784" r="10331" b="5902"/>
          <a:stretch/>
        </p:blipFill>
        <p:spPr bwMode="auto">
          <a:xfrm>
            <a:off x="2146149" y="1866900"/>
            <a:ext cx="5362209" cy="746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B0744-8BF4-452A-9105-66BBEDA5A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476500"/>
            <a:ext cx="8740154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8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079" y="518527"/>
            <a:ext cx="1069242" cy="10692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46149" y="571500"/>
            <a:ext cx="149263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Montserrat Medium"/>
              </a:rPr>
              <a:t>Thuật toán Louvain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1BE1A01-AEC0-483A-95AD-9B30DD57FEA8}"/>
              </a:ext>
            </a:extLst>
          </p:cNvPr>
          <p:cNvSpPr txBox="1"/>
          <p:nvPr/>
        </p:nvSpPr>
        <p:spPr>
          <a:xfrm>
            <a:off x="8347035" y="8329945"/>
            <a:ext cx="1593927" cy="720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Cụm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D1B32-92D6-4DC4-B8E7-E8B2F3E0E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07" y="2019300"/>
            <a:ext cx="14094982" cy="587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133600" y="571500"/>
            <a:ext cx="1492634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Montserrat Medium"/>
              </a:rPr>
              <a:t>Thuật toán Girvan Newman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81530" y="518527"/>
            <a:ext cx="1069242" cy="10692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33600" y="1403993"/>
            <a:ext cx="14239097" cy="152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</a:pP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Dùng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phương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pháp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loại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bỏ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các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cạnh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quan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trọng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lặp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lại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quá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trình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loại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bỏ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tách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mạng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thành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có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cộng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Montserrat Medium"/>
              </a:rPr>
              <a:t>đồng</a:t>
            </a:r>
            <a:r>
              <a:rPr lang="en-US" sz="3600" dirty="0">
                <a:solidFill>
                  <a:srgbClr val="FFFFFF"/>
                </a:solidFill>
                <a:latin typeface="Montserrat Medium"/>
              </a:rPr>
              <a:t> con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323BC8-AEC3-4FD9-ADC9-6A266E3E8F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95800" y="3314700"/>
            <a:ext cx="92964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3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6039163" y="3411728"/>
            <a:ext cx="6196225" cy="4096960"/>
            <a:chOff x="0" y="0"/>
            <a:chExt cx="1332877" cy="880227"/>
          </a:xfrm>
          <a:solidFill>
            <a:schemeClr val="accent1">
              <a:lumMod val="75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2877" cy="880227"/>
            </a:xfrm>
            <a:custGeom>
              <a:avLst/>
              <a:gdLst/>
              <a:ahLst/>
              <a:cxnLst/>
              <a:rect l="l" t="t" r="r" b="b"/>
              <a:pathLst>
                <a:path w="1332877" h="880227">
                  <a:moveTo>
                    <a:pt x="0" y="0"/>
                  </a:moveTo>
                  <a:lnTo>
                    <a:pt x="1332877" y="0"/>
                  </a:lnTo>
                  <a:lnTo>
                    <a:pt x="1332877" y="880227"/>
                  </a:lnTo>
                  <a:lnTo>
                    <a:pt x="0" y="880227"/>
                  </a:lnTo>
                  <a:close/>
                </a:path>
              </a:pathLst>
            </a:custGeom>
            <a:grpFill/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2877" cy="91832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7129988" y="5676900"/>
            <a:ext cx="4028024" cy="233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6529718" y="4209093"/>
            <a:ext cx="5157416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Medium"/>
              </a:rPr>
              <a:t>TÍNH TAY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58788" y="6171050"/>
            <a:ext cx="299277" cy="86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Montserrat Medium"/>
              </a:rPr>
              <a:t>4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96467A12-1319-441B-AA5E-28884BC31862}"/>
              </a:ext>
            </a:extLst>
          </p:cNvPr>
          <p:cNvSpPr/>
          <p:nvPr/>
        </p:nvSpPr>
        <p:spPr>
          <a:xfrm rot="-2700000">
            <a:off x="-1939091" y="3380267"/>
            <a:ext cx="3982546" cy="3982547"/>
          </a:xfrm>
          <a:custGeom>
            <a:avLst/>
            <a:gdLst/>
            <a:ahLst/>
            <a:cxnLst/>
            <a:rect l="l" t="t" r="r" b="b"/>
            <a:pathLst>
              <a:path w="2051231" h="2051231">
                <a:moveTo>
                  <a:pt x="0" y="0"/>
                </a:moveTo>
                <a:lnTo>
                  <a:pt x="2051231" y="0"/>
                </a:lnTo>
                <a:lnTo>
                  <a:pt x="2051231" y="2051231"/>
                </a:lnTo>
                <a:lnTo>
                  <a:pt x="0" y="205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C8D84533-0554-428E-885B-FD9D6A9006AE}"/>
              </a:ext>
            </a:extLst>
          </p:cNvPr>
          <p:cNvSpPr/>
          <p:nvPr/>
        </p:nvSpPr>
        <p:spPr>
          <a:xfrm rot="-2700000">
            <a:off x="16231095" y="3380266"/>
            <a:ext cx="3982546" cy="3982547"/>
          </a:xfrm>
          <a:custGeom>
            <a:avLst/>
            <a:gdLst/>
            <a:ahLst/>
            <a:cxnLst/>
            <a:rect l="l" t="t" r="r" b="b"/>
            <a:pathLst>
              <a:path w="2051231" h="2051231">
                <a:moveTo>
                  <a:pt x="0" y="0"/>
                </a:moveTo>
                <a:lnTo>
                  <a:pt x="2051231" y="0"/>
                </a:lnTo>
                <a:lnTo>
                  <a:pt x="2051231" y="2051231"/>
                </a:lnTo>
                <a:lnTo>
                  <a:pt x="0" y="205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385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360CA-B8A3-4611-AF9E-E2EDA058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608943"/>
            <a:ext cx="9410700" cy="90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8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40602F-37CC-4FA2-80CD-1DD7E186245A}"/>
              </a:ext>
            </a:extLst>
          </p:cNvPr>
          <p:cNvSpPr/>
          <p:nvPr/>
        </p:nvSpPr>
        <p:spPr>
          <a:xfrm>
            <a:off x="1143000" y="2552700"/>
            <a:ext cx="16002000" cy="693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F994B9-B83C-4F6D-8780-8987425401A8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9144000" y="2552700"/>
            <a:ext cx="0" cy="6934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8B5AFA-8F4A-41B1-B438-5344D5CE339C}"/>
              </a:ext>
            </a:extLst>
          </p:cNvPr>
          <p:cNvSpPr/>
          <p:nvPr/>
        </p:nvSpPr>
        <p:spPr>
          <a:xfrm>
            <a:off x="6134100" y="952500"/>
            <a:ext cx="6019800" cy="1295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0F13-0F73-4C81-8227-4717F8FBDFA0}"/>
              </a:ext>
            </a:extLst>
          </p:cNvPr>
          <p:cNvSpPr txBox="1"/>
          <p:nvPr/>
        </p:nvSpPr>
        <p:spPr>
          <a:xfrm>
            <a:off x="6470832" y="1215479"/>
            <a:ext cx="5346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SemiBold" panose="00000700000000000000" pitchFamily="2" charset="0"/>
              </a:rPr>
              <a:t>Degree Centrality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98A47-081F-403F-AA2F-86D2EDCB29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2200" y="3928022"/>
            <a:ext cx="5465589" cy="5143499"/>
          </a:xfrm>
          <a:prstGeom prst="rect">
            <a:avLst/>
          </a:prstGeom>
        </p:spPr>
      </p:pic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A245E80F-73E4-4487-844B-55FB7DD56DB0}"/>
              </a:ext>
            </a:extLst>
          </p:cNvPr>
          <p:cNvSpPr/>
          <p:nvPr/>
        </p:nvSpPr>
        <p:spPr>
          <a:xfrm rot="10800000">
            <a:off x="2721063" y="2562446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1C65C-7259-4F13-9F93-1F11E6CB3795}"/>
              </a:ext>
            </a:extLst>
          </p:cNvPr>
          <p:cNvSpPr txBox="1"/>
          <p:nvPr/>
        </p:nvSpPr>
        <p:spPr>
          <a:xfrm>
            <a:off x="3637233" y="2659560"/>
            <a:ext cx="2523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Tính</a:t>
            </a:r>
            <a:r>
              <a:rPr lang="en-US" sz="4400" dirty="0">
                <a:solidFill>
                  <a:schemeClr val="bg1"/>
                </a:solidFill>
                <a:latin typeface="Montserrat 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tay</a:t>
            </a:r>
            <a:endParaRPr lang="en-US" sz="4400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1" name="Rectangle: Top Corners Snipped 10">
            <a:extLst>
              <a:ext uri="{FF2B5EF4-FFF2-40B4-BE49-F238E27FC236}">
                <a16:creationId xmlns:a16="http://schemas.microsoft.com/office/drawing/2014/main" id="{3CA0B6C0-D7C9-4441-9E03-ABD4675C0216}"/>
              </a:ext>
            </a:extLst>
          </p:cNvPr>
          <p:cNvSpPr/>
          <p:nvPr/>
        </p:nvSpPr>
        <p:spPr>
          <a:xfrm rot="10800000">
            <a:off x="11262979" y="2552700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BBC58-7896-427B-9FAA-B6253F88F4ED}"/>
              </a:ext>
            </a:extLst>
          </p:cNvPr>
          <p:cNvSpPr txBox="1"/>
          <p:nvPr/>
        </p:nvSpPr>
        <p:spPr>
          <a:xfrm>
            <a:off x="12344400" y="2659560"/>
            <a:ext cx="2242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"/>
              </a:rPr>
              <a:t>Python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F19DF7-3346-409A-931D-A8CC0186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589" y="3928021"/>
            <a:ext cx="4730067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40602F-37CC-4FA2-80CD-1DD7E186245A}"/>
              </a:ext>
            </a:extLst>
          </p:cNvPr>
          <p:cNvSpPr/>
          <p:nvPr/>
        </p:nvSpPr>
        <p:spPr>
          <a:xfrm>
            <a:off x="1143000" y="2552700"/>
            <a:ext cx="16002000" cy="693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F994B9-B83C-4F6D-8780-8987425401A8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9144000" y="2552700"/>
            <a:ext cx="0" cy="6934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8B5AFA-8F4A-41B1-B438-5344D5CE339C}"/>
              </a:ext>
            </a:extLst>
          </p:cNvPr>
          <p:cNvSpPr/>
          <p:nvPr/>
        </p:nvSpPr>
        <p:spPr>
          <a:xfrm>
            <a:off x="5772150" y="952499"/>
            <a:ext cx="6743700" cy="1295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0F13-0F73-4C81-8227-4717F8FBDFA0}"/>
              </a:ext>
            </a:extLst>
          </p:cNvPr>
          <p:cNvSpPr txBox="1"/>
          <p:nvPr/>
        </p:nvSpPr>
        <p:spPr>
          <a:xfrm>
            <a:off x="6096531" y="1215479"/>
            <a:ext cx="6094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SemiBold" panose="00000700000000000000" pitchFamily="2" charset="0"/>
              </a:rPr>
              <a:t>Closeness Centrality</a:t>
            </a:r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A245E80F-73E4-4487-844B-55FB7DD56DB0}"/>
              </a:ext>
            </a:extLst>
          </p:cNvPr>
          <p:cNvSpPr/>
          <p:nvPr/>
        </p:nvSpPr>
        <p:spPr>
          <a:xfrm rot="10800000">
            <a:off x="2721063" y="2562446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1C65C-7259-4F13-9F93-1F11E6CB3795}"/>
              </a:ext>
            </a:extLst>
          </p:cNvPr>
          <p:cNvSpPr txBox="1"/>
          <p:nvPr/>
        </p:nvSpPr>
        <p:spPr>
          <a:xfrm>
            <a:off x="3637233" y="2659560"/>
            <a:ext cx="2523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Tính</a:t>
            </a:r>
            <a:r>
              <a:rPr lang="en-US" sz="4400" dirty="0">
                <a:solidFill>
                  <a:schemeClr val="bg1"/>
                </a:solidFill>
                <a:latin typeface="Montserrat 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tay</a:t>
            </a:r>
            <a:endParaRPr lang="en-US" sz="4400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1" name="Rectangle: Top Corners Snipped 10">
            <a:extLst>
              <a:ext uri="{FF2B5EF4-FFF2-40B4-BE49-F238E27FC236}">
                <a16:creationId xmlns:a16="http://schemas.microsoft.com/office/drawing/2014/main" id="{3CA0B6C0-D7C9-4441-9E03-ABD4675C0216}"/>
              </a:ext>
            </a:extLst>
          </p:cNvPr>
          <p:cNvSpPr/>
          <p:nvPr/>
        </p:nvSpPr>
        <p:spPr>
          <a:xfrm rot="10800000">
            <a:off x="11262979" y="2552700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BBC58-7896-427B-9FAA-B6253F88F4ED}"/>
              </a:ext>
            </a:extLst>
          </p:cNvPr>
          <p:cNvSpPr txBox="1"/>
          <p:nvPr/>
        </p:nvSpPr>
        <p:spPr>
          <a:xfrm>
            <a:off x="12344400" y="2659560"/>
            <a:ext cx="2242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"/>
              </a:rPr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9C6EA-54A0-4E5B-B761-060B6C4A9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663" y="4000500"/>
            <a:ext cx="3277192" cy="5071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D1DE12-4379-4385-90B1-67407249E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2" y="4008475"/>
            <a:ext cx="3462118" cy="507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40602F-37CC-4FA2-80CD-1DD7E186245A}"/>
              </a:ext>
            </a:extLst>
          </p:cNvPr>
          <p:cNvSpPr/>
          <p:nvPr/>
        </p:nvSpPr>
        <p:spPr>
          <a:xfrm>
            <a:off x="1143000" y="2552700"/>
            <a:ext cx="16002000" cy="693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F994B9-B83C-4F6D-8780-8987425401A8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9144000" y="2552700"/>
            <a:ext cx="0" cy="6934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8B5AFA-8F4A-41B1-B438-5344D5CE339C}"/>
              </a:ext>
            </a:extLst>
          </p:cNvPr>
          <p:cNvSpPr/>
          <p:nvPr/>
        </p:nvSpPr>
        <p:spPr>
          <a:xfrm>
            <a:off x="5772150" y="952499"/>
            <a:ext cx="6743700" cy="1295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0F13-0F73-4C81-8227-4717F8FBDFA0}"/>
              </a:ext>
            </a:extLst>
          </p:cNvPr>
          <p:cNvSpPr txBox="1"/>
          <p:nvPr/>
        </p:nvSpPr>
        <p:spPr>
          <a:xfrm>
            <a:off x="6096531" y="1215479"/>
            <a:ext cx="6072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SemiBold" panose="00000700000000000000" pitchFamily="2" charset="0"/>
              </a:rPr>
              <a:t>Harmonic Centrality</a:t>
            </a:r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A245E80F-73E4-4487-844B-55FB7DD56DB0}"/>
              </a:ext>
            </a:extLst>
          </p:cNvPr>
          <p:cNvSpPr/>
          <p:nvPr/>
        </p:nvSpPr>
        <p:spPr>
          <a:xfrm rot="10800000">
            <a:off x="2721063" y="2562446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1C65C-7259-4F13-9F93-1F11E6CB3795}"/>
              </a:ext>
            </a:extLst>
          </p:cNvPr>
          <p:cNvSpPr txBox="1"/>
          <p:nvPr/>
        </p:nvSpPr>
        <p:spPr>
          <a:xfrm>
            <a:off x="3637233" y="2659560"/>
            <a:ext cx="2523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Tính</a:t>
            </a:r>
            <a:r>
              <a:rPr lang="en-US" sz="4400" dirty="0">
                <a:solidFill>
                  <a:schemeClr val="bg1"/>
                </a:solidFill>
                <a:latin typeface="Montserrat 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tay</a:t>
            </a:r>
            <a:endParaRPr lang="en-US" sz="4400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1" name="Rectangle: Top Corners Snipped 10">
            <a:extLst>
              <a:ext uri="{FF2B5EF4-FFF2-40B4-BE49-F238E27FC236}">
                <a16:creationId xmlns:a16="http://schemas.microsoft.com/office/drawing/2014/main" id="{3CA0B6C0-D7C9-4441-9E03-ABD4675C0216}"/>
              </a:ext>
            </a:extLst>
          </p:cNvPr>
          <p:cNvSpPr/>
          <p:nvPr/>
        </p:nvSpPr>
        <p:spPr>
          <a:xfrm rot="10800000">
            <a:off x="11262979" y="2552700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BBC58-7896-427B-9FAA-B6253F88F4ED}"/>
              </a:ext>
            </a:extLst>
          </p:cNvPr>
          <p:cNvSpPr txBox="1"/>
          <p:nvPr/>
        </p:nvSpPr>
        <p:spPr>
          <a:xfrm>
            <a:off x="12344400" y="2659560"/>
            <a:ext cx="2242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"/>
              </a:rPr>
              <a:t>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27D11-A115-499A-8B4B-8F92F5C1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223" y="4707167"/>
            <a:ext cx="6588555" cy="3581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86A62C-5C7E-4E19-A1FC-F9C195CA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594" y="3796450"/>
            <a:ext cx="4068533" cy="53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40602F-37CC-4FA2-80CD-1DD7E186245A}"/>
              </a:ext>
            </a:extLst>
          </p:cNvPr>
          <p:cNvSpPr/>
          <p:nvPr/>
        </p:nvSpPr>
        <p:spPr>
          <a:xfrm>
            <a:off x="1143000" y="2552700"/>
            <a:ext cx="16002000" cy="693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F994B9-B83C-4F6D-8780-8987425401A8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9144000" y="2552700"/>
            <a:ext cx="0" cy="6934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8B5AFA-8F4A-41B1-B438-5344D5CE339C}"/>
              </a:ext>
            </a:extLst>
          </p:cNvPr>
          <p:cNvSpPr/>
          <p:nvPr/>
        </p:nvSpPr>
        <p:spPr>
          <a:xfrm>
            <a:off x="5210174" y="934627"/>
            <a:ext cx="7867651" cy="1295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0F13-0F73-4C81-8227-4717F8FBDFA0}"/>
              </a:ext>
            </a:extLst>
          </p:cNvPr>
          <p:cNvSpPr txBox="1"/>
          <p:nvPr/>
        </p:nvSpPr>
        <p:spPr>
          <a:xfrm>
            <a:off x="5573149" y="1224504"/>
            <a:ext cx="7141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SemiBold" panose="00000700000000000000" pitchFamily="2" charset="0"/>
              </a:rPr>
              <a:t>Betweenness Centrality</a:t>
            </a:r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A245E80F-73E4-4487-844B-55FB7DD56DB0}"/>
              </a:ext>
            </a:extLst>
          </p:cNvPr>
          <p:cNvSpPr/>
          <p:nvPr/>
        </p:nvSpPr>
        <p:spPr>
          <a:xfrm rot="10800000">
            <a:off x="2721063" y="2562446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1C65C-7259-4F13-9F93-1F11E6CB3795}"/>
              </a:ext>
            </a:extLst>
          </p:cNvPr>
          <p:cNvSpPr txBox="1"/>
          <p:nvPr/>
        </p:nvSpPr>
        <p:spPr>
          <a:xfrm>
            <a:off x="3637233" y="2659560"/>
            <a:ext cx="2523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Tính</a:t>
            </a:r>
            <a:r>
              <a:rPr lang="en-US" sz="4400" dirty="0">
                <a:solidFill>
                  <a:schemeClr val="bg1"/>
                </a:solidFill>
                <a:latin typeface="Montserrat 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tay</a:t>
            </a:r>
            <a:endParaRPr lang="en-US" sz="4400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1" name="Rectangle: Top Corners Snipped 10">
            <a:extLst>
              <a:ext uri="{FF2B5EF4-FFF2-40B4-BE49-F238E27FC236}">
                <a16:creationId xmlns:a16="http://schemas.microsoft.com/office/drawing/2014/main" id="{3CA0B6C0-D7C9-4441-9E03-ABD4675C0216}"/>
              </a:ext>
            </a:extLst>
          </p:cNvPr>
          <p:cNvSpPr/>
          <p:nvPr/>
        </p:nvSpPr>
        <p:spPr>
          <a:xfrm rot="10800000">
            <a:off x="11262979" y="2552700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BBC58-7896-427B-9FAA-B6253F88F4ED}"/>
              </a:ext>
            </a:extLst>
          </p:cNvPr>
          <p:cNvSpPr txBox="1"/>
          <p:nvPr/>
        </p:nvSpPr>
        <p:spPr>
          <a:xfrm>
            <a:off x="12344400" y="2659560"/>
            <a:ext cx="2242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"/>
              </a:rPr>
              <a:t>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DA69B-70EB-4CE0-B67C-6B66E41B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991355"/>
            <a:ext cx="4758106" cy="5071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09FECC-3BE4-41EF-98C5-913FFFD9B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708" y="3821315"/>
            <a:ext cx="4274508" cy="52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40602F-37CC-4FA2-80CD-1DD7E186245A}"/>
              </a:ext>
            </a:extLst>
          </p:cNvPr>
          <p:cNvSpPr/>
          <p:nvPr/>
        </p:nvSpPr>
        <p:spPr>
          <a:xfrm>
            <a:off x="1143000" y="2552700"/>
            <a:ext cx="16002000" cy="693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F994B9-B83C-4F6D-8780-8987425401A8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9144000" y="2552700"/>
            <a:ext cx="0" cy="6934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8B5AFA-8F4A-41B1-B438-5344D5CE339C}"/>
              </a:ext>
            </a:extLst>
          </p:cNvPr>
          <p:cNvSpPr/>
          <p:nvPr/>
        </p:nvSpPr>
        <p:spPr>
          <a:xfrm>
            <a:off x="5210174" y="934627"/>
            <a:ext cx="7867651" cy="1295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0F13-0F73-4C81-8227-4717F8FBDFA0}"/>
              </a:ext>
            </a:extLst>
          </p:cNvPr>
          <p:cNvSpPr txBox="1"/>
          <p:nvPr/>
        </p:nvSpPr>
        <p:spPr>
          <a:xfrm>
            <a:off x="5787150" y="1224504"/>
            <a:ext cx="67136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SemiBold" panose="00000700000000000000" pitchFamily="2" charset="0"/>
              </a:rPr>
              <a:t>Eigenvector Centrality</a:t>
            </a:r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A245E80F-73E4-4487-844B-55FB7DD56DB0}"/>
              </a:ext>
            </a:extLst>
          </p:cNvPr>
          <p:cNvSpPr/>
          <p:nvPr/>
        </p:nvSpPr>
        <p:spPr>
          <a:xfrm rot="10800000">
            <a:off x="2721063" y="2562446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1C65C-7259-4F13-9F93-1F11E6CB3795}"/>
              </a:ext>
            </a:extLst>
          </p:cNvPr>
          <p:cNvSpPr txBox="1"/>
          <p:nvPr/>
        </p:nvSpPr>
        <p:spPr>
          <a:xfrm>
            <a:off x="3637233" y="2659560"/>
            <a:ext cx="2523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Tính</a:t>
            </a:r>
            <a:r>
              <a:rPr lang="en-US" sz="4400" dirty="0">
                <a:solidFill>
                  <a:schemeClr val="bg1"/>
                </a:solidFill>
                <a:latin typeface="Montserrat 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tay</a:t>
            </a:r>
            <a:endParaRPr lang="en-US" sz="4400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1" name="Rectangle: Top Corners Snipped 10">
            <a:extLst>
              <a:ext uri="{FF2B5EF4-FFF2-40B4-BE49-F238E27FC236}">
                <a16:creationId xmlns:a16="http://schemas.microsoft.com/office/drawing/2014/main" id="{3CA0B6C0-D7C9-4441-9E03-ABD4675C0216}"/>
              </a:ext>
            </a:extLst>
          </p:cNvPr>
          <p:cNvSpPr/>
          <p:nvPr/>
        </p:nvSpPr>
        <p:spPr>
          <a:xfrm rot="10800000">
            <a:off x="11262979" y="2552700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BBC58-7896-427B-9FAA-B6253F88F4ED}"/>
              </a:ext>
            </a:extLst>
          </p:cNvPr>
          <p:cNvSpPr txBox="1"/>
          <p:nvPr/>
        </p:nvSpPr>
        <p:spPr>
          <a:xfrm>
            <a:off x="12344400" y="2659560"/>
            <a:ext cx="2242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"/>
              </a:rPr>
              <a:t>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D2405-7517-464A-BC4F-667D5A1B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3835138"/>
            <a:ext cx="5310822" cy="5310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6D9CCC-E490-422C-85BD-6587966909B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3098" y="3997925"/>
            <a:ext cx="4161217" cy="51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4546867" y="6281202"/>
            <a:ext cx="5060769" cy="3342111"/>
            <a:chOff x="0" y="0"/>
            <a:chExt cx="1332877" cy="880227"/>
          </a:xfrm>
          <a:solidFill>
            <a:schemeClr val="accent1">
              <a:lumMod val="75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1332877" cy="880227"/>
            </a:xfrm>
            <a:custGeom>
              <a:avLst/>
              <a:gdLst/>
              <a:ahLst/>
              <a:cxnLst/>
              <a:rect l="l" t="t" r="r" b="b"/>
              <a:pathLst>
                <a:path w="1332877" h="880227">
                  <a:moveTo>
                    <a:pt x="0" y="0"/>
                  </a:moveTo>
                  <a:lnTo>
                    <a:pt x="1332877" y="0"/>
                  </a:lnTo>
                  <a:lnTo>
                    <a:pt x="1332877" y="880227"/>
                  </a:lnTo>
                  <a:lnTo>
                    <a:pt x="0" y="880227"/>
                  </a:lnTo>
                  <a:close/>
                </a:path>
              </a:pathLst>
            </a:custGeom>
            <a:grpFill/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32877" cy="91832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19577" y="2203454"/>
            <a:ext cx="5060769" cy="3342111"/>
            <a:chOff x="0" y="0"/>
            <a:chExt cx="1332877" cy="880227"/>
          </a:xfrm>
          <a:solidFill>
            <a:schemeClr val="accent1">
              <a:lumMod val="7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2877" cy="880227"/>
            </a:xfrm>
            <a:custGeom>
              <a:avLst/>
              <a:gdLst/>
              <a:ahLst/>
              <a:cxnLst/>
              <a:rect l="l" t="t" r="r" b="b"/>
              <a:pathLst>
                <a:path w="1332877" h="880227">
                  <a:moveTo>
                    <a:pt x="0" y="0"/>
                  </a:moveTo>
                  <a:lnTo>
                    <a:pt x="1332877" y="0"/>
                  </a:lnTo>
                  <a:lnTo>
                    <a:pt x="1332877" y="880227"/>
                  </a:lnTo>
                  <a:lnTo>
                    <a:pt x="0" y="880227"/>
                  </a:lnTo>
                  <a:close/>
                </a:path>
              </a:pathLst>
            </a:custGeom>
            <a:grpFill/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32877" cy="91832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25295" y="389202"/>
            <a:ext cx="8437330" cy="123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chemeClr val="bg1"/>
                </a:solidFill>
                <a:latin typeface="Montserrat Bold" panose="00000800000000000000" pitchFamily="2" charset="0"/>
              </a:rPr>
              <a:t>NỘI DUNG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340187" y="4404007"/>
            <a:ext cx="327059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489326" y="2203454"/>
            <a:ext cx="5060769" cy="3342111"/>
            <a:chOff x="0" y="0"/>
            <a:chExt cx="1332877" cy="880227"/>
          </a:xfrm>
          <a:solidFill>
            <a:schemeClr val="accent1">
              <a:lumMod val="75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2877" cy="880227"/>
            </a:xfrm>
            <a:custGeom>
              <a:avLst/>
              <a:gdLst/>
              <a:ahLst/>
              <a:cxnLst/>
              <a:rect l="l" t="t" r="r" b="b"/>
              <a:pathLst>
                <a:path w="1332877" h="880227">
                  <a:moveTo>
                    <a:pt x="0" y="0"/>
                  </a:moveTo>
                  <a:lnTo>
                    <a:pt x="1332877" y="0"/>
                  </a:lnTo>
                  <a:lnTo>
                    <a:pt x="1332877" y="880227"/>
                  </a:lnTo>
                  <a:lnTo>
                    <a:pt x="0" y="880227"/>
                  </a:lnTo>
                  <a:close/>
                </a:path>
              </a:pathLst>
            </a:custGeom>
            <a:grpFill/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2877" cy="91832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2411233" y="4404007"/>
            <a:ext cx="328989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818151" y="2947614"/>
            <a:ext cx="4212321" cy="85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Medium"/>
              </a:rPr>
              <a:t>TỔNG QUAN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02095" y="4515855"/>
            <a:ext cx="24443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Medium"/>
              </a:rPr>
              <a:t>1</a:t>
            </a:r>
          </a:p>
        </p:txBody>
      </p:sp>
      <p:sp>
        <p:nvSpPr>
          <p:cNvPr id="21" name="AutoShape 21"/>
          <p:cNvSpPr/>
          <p:nvPr/>
        </p:nvSpPr>
        <p:spPr>
          <a:xfrm>
            <a:off x="5564172" y="8486201"/>
            <a:ext cx="3270594" cy="131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4572000" y="6498823"/>
            <a:ext cx="5003892" cy="172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Medium"/>
              </a:rPr>
              <a:t>THUẬT TOÁN GOM CỤM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10576" y="8598049"/>
            <a:ext cx="37778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Montserrat Medium"/>
              </a:rPr>
              <a:t>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421791" y="6323005"/>
            <a:ext cx="5060769" cy="3342111"/>
            <a:chOff x="0" y="0"/>
            <a:chExt cx="1332877" cy="880227"/>
          </a:xfrm>
          <a:solidFill>
            <a:schemeClr val="accent1">
              <a:lumMod val="75000"/>
            </a:schemeClr>
          </a:solidFill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2877" cy="880227"/>
            </a:xfrm>
            <a:custGeom>
              <a:avLst/>
              <a:gdLst/>
              <a:ahLst/>
              <a:cxnLst/>
              <a:rect l="l" t="t" r="r" b="b"/>
              <a:pathLst>
                <a:path w="1332877" h="880227">
                  <a:moveTo>
                    <a:pt x="0" y="0"/>
                  </a:moveTo>
                  <a:lnTo>
                    <a:pt x="1332877" y="0"/>
                  </a:lnTo>
                  <a:lnTo>
                    <a:pt x="1332877" y="880227"/>
                  </a:lnTo>
                  <a:lnTo>
                    <a:pt x="0" y="880227"/>
                  </a:lnTo>
                  <a:close/>
                </a:path>
              </a:pathLst>
            </a:custGeom>
            <a:grpFill/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332877" cy="91832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12362994" y="8504689"/>
            <a:ext cx="3270594" cy="59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11467906" y="6964333"/>
            <a:ext cx="4968538" cy="89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000" dirty="0">
                <a:solidFill>
                  <a:srgbClr val="FFFFFF"/>
                </a:solidFill>
                <a:latin typeface="Montserrat Medium"/>
              </a:rPr>
              <a:t>TÍNH TAY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02893" y="8603387"/>
            <a:ext cx="441841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Medium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48015" y="2330018"/>
            <a:ext cx="5003892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Medium"/>
              </a:rPr>
              <a:t>CÁC ĐỘ ĐO TRUNG TÂM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60414" y="4515855"/>
            <a:ext cx="37909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Montserrat Medium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40602F-37CC-4FA2-80CD-1DD7E186245A}"/>
              </a:ext>
            </a:extLst>
          </p:cNvPr>
          <p:cNvSpPr/>
          <p:nvPr/>
        </p:nvSpPr>
        <p:spPr>
          <a:xfrm>
            <a:off x="1143000" y="2552700"/>
            <a:ext cx="16002000" cy="693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F994B9-B83C-4F6D-8780-8987425401A8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9144000" y="2552700"/>
            <a:ext cx="0" cy="6934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8B5AFA-8F4A-41B1-B438-5344D5CE339C}"/>
              </a:ext>
            </a:extLst>
          </p:cNvPr>
          <p:cNvSpPr/>
          <p:nvPr/>
        </p:nvSpPr>
        <p:spPr>
          <a:xfrm>
            <a:off x="5576887" y="926106"/>
            <a:ext cx="7134225" cy="1295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0F13-0F73-4C81-8227-4717F8FBDFA0}"/>
              </a:ext>
            </a:extLst>
          </p:cNvPr>
          <p:cNvSpPr txBox="1"/>
          <p:nvPr/>
        </p:nvSpPr>
        <p:spPr>
          <a:xfrm>
            <a:off x="6046837" y="1230556"/>
            <a:ext cx="6194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SemiBold" panose="00000700000000000000" pitchFamily="2" charset="0"/>
              </a:rPr>
              <a:t>PageRank Centrality</a:t>
            </a:r>
          </a:p>
        </p:txBody>
      </p:sp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A245E80F-73E4-4487-844B-55FB7DD56DB0}"/>
              </a:ext>
            </a:extLst>
          </p:cNvPr>
          <p:cNvSpPr/>
          <p:nvPr/>
        </p:nvSpPr>
        <p:spPr>
          <a:xfrm rot="10800000">
            <a:off x="2721063" y="2562446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1C65C-7259-4F13-9F93-1F11E6CB3795}"/>
              </a:ext>
            </a:extLst>
          </p:cNvPr>
          <p:cNvSpPr txBox="1"/>
          <p:nvPr/>
        </p:nvSpPr>
        <p:spPr>
          <a:xfrm>
            <a:off x="3637233" y="2659560"/>
            <a:ext cx="2523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Tính</a:t>
            </a:r>
            <a:r>
              <a:rPr lang="en-US" sz="4400" dirty="0">
                <a:solidFill>
                  <a:schemeClr val="bg1"/>
                </a:solidFill>
                <a:latin typeface="Montserrat 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ontserrat "/>
              </a:rPr>
              <a:t>tay</a:t>
            </a:r>
            <a:endParaRPr lang="en-US" sz="4400" dirty="0"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1" name="Rectangle: Top Corners Snipped 10">
            <a:extLst>
              <a:ext uri="{FF2B5EF4-FFF2-40B4-BE49-F238E27FC236}">
                <a16:creationId xmlns:a16="http://schemas.microsoft.com/office/drawing/2014/main" id="{3CA0B6C0-D7C9-4441-9E03-ABD4675C0216}"/>
              </a:ext>
            </a:extLst>
          </p:cNvPr>
          <p:cNvSpPr/>
          <p:nvPr/>
        </p:nvSpPr>
        <p:spPr>
          <a:xfrm rot="10800000">
            <a:off x="11262979" y="2552700"/>
            <a:ext cx="4305289" cy="946474"/>
          </a:xfrm>
          <a:prstGeom prst="snip2Same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BBC58-7896-427B-9FAA-B6253F88F4ED}"/>
              </a:ext>
            </a:extLst>
          </p:cNvPr>
          <p:cNvSpPr txBox="1"/>
          <p:nvPr/>
        </p:nvSpPr>
        <p:spPr>
          <a:xfrm>
            <a:off x="12344400" y="2659560"/>
            <a:ext cx="22429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"/>
              </a:rPr>
              <a:t>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E39AD-BED9-478A-8DBD-4DE8AEF920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0" y="4000500"/>
            <a:ext cx="3713407" cy="5055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5F0008-B4E5-4083-AB0D-566C7A27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592" y="3859608"/>
            <a:ext cx="3646901" cy="51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4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9">
            <a:extLst>
              <a:ext uri="{FF2B5EF4-FFF2-40B4-BE49-F238E27FC236}">
                <a16:creationId xmlns:a16="http://schemas.microsoft.com/office/drawing/2014/main" id="{D6033E93-C811-4D3B-9309-CE2E14252410}"/>
              </a:ext>
            </a:extLst>
          </p:cNvPr>
          <p:cNvSpPr/>
          <p:nvPr/>
        </p:nvSpPr>
        <p:spPr>
          <a:xfrm>
            <a:off x="4114798" y="-6286500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69426FF3-D245-49A8-BE3C-6214559632B1}"/>
              </a:ext>
            </a:extLst>
          </p:cNvPr>
          <p:cNvSpPr/>
          <p:nvPr/>
        </p:nvSpPr>
        <p:spPr>
          <a:xfrm>
            <a:off x="4114798" y="7496054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FA12DB51-093C-4D8E-AD64-D99085E61390}"/>
              </a:ext>
            </a:extLst>
          </p:cNvPr>
          <p:cNvSpPr txBox="1"/>
          <p:nvPr/>
        </p:nvSpPr>
        <p:spPr>
          <a:xfrm>
            <a:off x="3490810" y="3509847"/>
            <a:ext cx="10325423" cy="326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7500" dirty="0">
                <a:solidFill>
                  <a:srgbClr val="FFFFFF"/>
                </a:solidFill>
                <a:latin typeface="Montserrat Bold"/>
              </a:rPr>
              <a:t>CẢM ƠN CÔ VÀ CÁC BẠN ĐÃ XEM</a:t>
            </a:r>
          </a:p>
        </p:txBody>
      </p:sp>
    </p:spTree>
    <p:extLst>
      <p:ext uri="{BB962C8B-B14F-4D97-AF65-F5344CB8AC3E}">
        <p14:creationId xmlns:p14="http://schemas.microsoft.com/office/powerpoint/2010/main" val="60948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09743" y="-2978257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826DD-000E-41CE-B649-517902AEBD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67000" y="3162300"/>
            <a:ext cx="5334000" cy="4813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6176771" y="8330998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Y</a:t>
            </a:r>
          </a:p>
          <a:p>
            <a:pPr algn="ctr"/>
            <a:r>
              <a:rPr lang="en-US" sz="4000" b="1" dirty="0"/>
              <a:t>T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O</a:t>
            </a:r>
          </a:p>
          <a:p>
            <a:pPr algn="ctr"/>
            <a:r>
              <a:rPr lang="en-US" sz="4000" b="1" dirty="0"/>
              <a:t>N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29F43CA-E261-43E2-BC24-764C2A4796BE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Degree Centrality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DE86E-C38F-486B-8940-52AA9F30B1A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48546" y="4507908"/>
            <a:ext cx="6934200" cy="212234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27249B-E9B4-4A02-AF6E-E2398484A07E}"/>
              </a:ext>
            </a:extLst>
          </p:cNvPr>
          <p:cNvSpPr/>
          <p:nvPr/>
        </p:nvSpPr>
        <p:spPr>
          <a:xfrm>
            <a:off x="16687800" y="3400232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G</a:t>
            </a:r>
          </a:p>
          <a:p>
            <a:pPr algn="ctr"/>
            <a:r>
              <a:rPr lang="en-US" sz="4000" b="1" dirty="0"/>
              <a:t>E</a:t>
            </a:r>
          </a:p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3805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4666695" y="4617516"/>
            <a:ext cx="894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4924425" y="8637282"/>
            <a:ext cx="894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G</a:t>
            </a:r>
          </a:p>
          <a:p>
            <a:pPr algn="ctr"/>
            <a:r>
              <a:rPr lang="en-US" sz="4000" b="1" dirty="0"/>
              <a:t>E</a:t>
            </a:r>
          </a:p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4CC657-7F2B-4CB8-9106-3256E419FD6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14800" y="1885622"/>
            <a:ext cx="9753600" cy="2495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279617-F2AB-4CA6-B979-ECFCCDCD3FA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14800" y="6146082"/>
            <a:ext cx="9753600" cy="2255296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0D09B814-E522-4591-8DCC-27196B82F747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Degree Centrality</a:t>
            </a:r>
          </a:p>
        </p:txBody>
      </p:sp>
    </p:spTree>
    <p:extLst>
      <p:ext uri="{BB962C8B-B14F-4D97-AF65-F5344CB8AC3E}">
        <p14:creationId xmlns:p14="http://schemas.microsoft.com/office/powerpoint/2010/main" val="219702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2562225" y="8477706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10077452" y="8477705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Y</a:t>
            </a:r>
          </a:p>
          <a:p>
            <a:pPr algn="ctr"/>
            <a:r>
              <a:rPr lang="en-US" sz="4000" b="1" dirty="0"/>
              <a:t>T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O</a:t>
            </a:r>
          </a:p>
          <a:p>
            <a:pPr algn="ctr"/>
            <a:r>
              <a:rPr lang="en-US" sz="4000" b="1" dirty="0"/>
              <a:t>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F5EB96-A955-42B2-B90B-45619B80E674}"/>
              </a:ext>
            </a:extLst>
          </p:cNvPr>
          <p:cNvPicPr/>
          <p:nvPr/>
        </p:nvPicPr>
        <p:blipFill rotWithShape="1">
          <a:blip r:embed="rId4"/>
          <a:srcRect l="26723" t="5838"/>
          <a:stretch/>
        </p:blipFill>
        <p:spPr>
          <a:xfrm>
            <a:off x="3137406" y="2358486"/>
            <a:ext cx="4393188" cy="5956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9FAD87-08B5-4C00-B300-288BE2CD4E8C}"/>
              </a:ext>
            </a:extLst>
          </p:cNvPr>
          <p:cNvPicPr/>
          <p:nvPr/>
        </p:nvPicPr>
        <p:blipFill rotWithShape="1">
          <a:blip r:embed="rId5"/>
          <a:srcRect l="28617" t="5134"/>
          <a:stretch/>
        </p:blipFill>
        <p:spPr>
          <a:xfrm>
            <a:off x="10652929" y="2358486"/>
            <a:ext cx="4393188" cy="595651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232AEF7D-5243-41A3-B5AB-E3AD208BBB3E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Closeness Centrality</a:t>
            </a:r>
          </a:p>
        </p:txBody>
      </p:sp>
    </p:spTree>
    <p:extLst>
      <p:ext uri="{BB962C8B-B14F-4D97-AF65-F5344CB8AC3E}">
        <p14:creationId xmlns:p14="http://schemas.microsoft.com/office/powerpoint/2010/main" val="18792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2819400" y="7842083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10201221" y="7842083"/>
            <a:ext cx="7144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G</a:t>
            </a:r>
          </a:p>
          <a:p>
            <a:pPr algn="ctr"/>
            <a:r>
              <a:rPr lang="en-US" sz="4000" b="1" dirty="0"/>
              <a:t>E</a:t>
            </a:r>
          </a:p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I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BE1B9F0-4F63-4FF7-AE8D-C9136FDA04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67001" y="3638165"/>
            <a:ext cx="6629400" cy="383411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FCC73EA-05E5-4181-A40E-6B6FDB1E04D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458674" y="3638165"/>
            <a:ext cx="6629400" cy="3834119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939B27F8-3B0F-47F1-98D6-9F2589EADC95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Closeness Centrality</a:t>
            </a:r>
          </a:p>
        </p:txBody>
      </p:sp>
    </p:spTree>
    <p:extLst>
      <p:ext uri="{BB962C8B-B14F-4D97-AF65-F5344CB8AC3E}">
        <p14:creationId xmlns:p14="http://schemas.microsoft.com/office/powerpoint/2010/main" val="246838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2562225" y="8337726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10077452" y="8337725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Y</a:t>
            </a:r>
          </a:p>
          <a:p>
            <a:pPr algn="ctr"/>
            <a:r>
              <a:rPr lang="en-US" sz="4000" b="1" dirty="0"/>
              <a:t>T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O</a:t>
            </a:r>
          </a:p>
          <a:p>
            <a:pPr algn="ctr"/>
            <a:r>
              <a:rPr lang="en-US" sz="4000" b="1" dirty="0"/>
              <a:t>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1016B55-6B1B-486B-A331-557576B01E39}"/>
              </a:ext>
            </a:extLst>
          </p:cNvPr>
          <p:cNvPicPr/>
          <p:nvPr/>
        </p:nvPicPr>
        <p:blipFill rotWithShape="1">
          <a:blip r:embed="rId4"/>
          <a:srcRect t="25277" r="41348"/>
          <a:stretch/>
        </p:blipFill>
        <p:spPr>
          <a:xfrm>
            <a:off x="3048000" y="2282618"/>
            <a:ext cx="4729682" cy="572176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9D1E89C-3DF4-44EA-B3F2-259A125D74EA}"/>
              </a:ext>
            </a:extLst>
          </p:cNvPr>
          <p:cNvPicPr/>
          <p:nvPr/>
        </p:nvPicPr>
        <p:blipFill rotWithShape="1">
          <a:blip r:embed="rId5"/>
          <a:srcRect t="25898" r="42428"/>
          <a:stretch/>
        </p:blipFill>
        <p:spPr>
          <a:xfrm>
            <a:off x="10447468" y="2311134"/>
            <a:ext cx="4729682" cy="5693247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08AE71A5-F2D4-4665-B811-483F1A4819EC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Harmonic Centrality</a:t>
            </a:r>
          </a:p>
        </p:txBody>
      </p:sp>
    </p:spTree>
    <p:extLst>
      <p:ext uri="{BB962C8B-B14F-4D97-AF65-F5344CB8AC3E}">
        <p14:creationId xmlns:p14="http://schemas.microsoft.com/office/powerpoint/2010/main" val="417081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2428221" y="8305800"/>
            <a:ext cx="6687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9731934" y="8305800"/>
            <a:ext cx="69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G</a:t>
            </a:r>
          </a:p>
          <a:p>
            <a:pPr algn="ctr"/>
            <a:r>
              <a:rPr lang="en-US" sz="4000" b="1" dirty="0"/>
              <a:t>E</a:t>
            </a:r>
          </a:p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I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CB0235F-4E7E-4A72-B513-AB6232F8A96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10" y="2724487"/>
            <a:ext cx="4343723" cy="52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802ED255-B5AE-422F-B9F6-3600973993C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836" y="2732461"/>
            <a:ext cx="4318174" cy="5251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89DB16D2-79C2-4FFF-A2DE-0B929E616A75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Harmonic Centrality</a:t>
            </a:r>
          </a:p>
        </p:txBody>
      </p:sp>
    </p:spTree>
    <p:extLst>
      <p:ext uri="{BB962C8B-B14F-4D97-AF65-F5344CB8AC3E}">
        <p14:creationId xmlns:p14="http://schemas.microsoft.com/office/powerpoint/2010/main" val="326411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2562225" y="8337726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10077452" y="8337725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Y</a:t>
            </a:r>
          </a:p>
          <a:p>
            <a:pPr algn="ctr"/>
            <a:r>
              <a:rPr lang="en-US" sz="4000" b="1" dirty="0"/>
              <a:t>T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O</a:t>
            </a:r>
          </a:p>
          <a:p>
            <a:pPr algn="ctr"/>
            <a:r>
              <a:rPr lang="en-US" sz="4000" b="1" dirty="0"/>
              <a:t>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08C81-71D5-433F-BEDD-6AAF602337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962940" y="2573816"/>
            <a:ext cx="5029200" cy="5402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85236-8036-490D-B5E8-0AD6295BFD4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334923" y="2585335"/>
            <a:ext cx="5029200" cy="539053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9A1E639-8A32-4B2A-9438-84C9F12D8693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Betweenness Centrality</a:t>
            </a:r>
          </a:p>
        </p:txBody>
      </p:sp>
    </p:spTree>
    <p:extLst>
      <p:ext uri="{BB962C8B-B14F-4D97-AF65-F5344CB8AC3E}">
        <p14:creationId xmlns:p14="http://schemas.microsoft.com/office/powerpoint/2010/main" val="18667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G</a:t>
            </a:r>
          </a:p>
          <a:p>
            <a:pPr algn="ctr"/>
            <a:r>
              <a:rPr lang="en-US" sz="4000" b="1" dirty="0"/>
              <a:t>E</a:t>
            </a:r>
          </a:p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49578-AFC5-4B8D-BFD2-9D07A4B74DEE}"/>
              </a:ext>
            </a:extLst>
          </p:cNvPr>
          <p:cNvSpPr txBox="1"/>
          <p:nvPr/>
        </p:nvSpPr>
        <p:spPr>
          <a:xfrm>
            <a:off x="2428221" y="8305800"/>
            <a:ext cx="6687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D5BB9-F90B-47A9-B135-E1606D74EF9B}"/>
              </a:ext>
            </a:extLst>
          </p:cNvPr>
          <p:cNvSpPr txBox="1"/>
          <p:nvPr/>
        </p:nvSpPr>
        <p:spPr>
          <a:xfrm>
            <a:off x="9812289" y="8305800"/>
            <a:ext cx="69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15" name="Picture 14" descr="A screenshot of a table with numbers&#10;&#10;Description automatically generated">
            <a:extLst>
              <a:ext uri="{FF2B5EF4-FFF2-40B4-BE49-F238E27FC236}">
                <a16:creationId xmlns:a16="http://schemas.microsoft.com/office/drawing/2014/main" id="{BC107344-6D0E-41F5-889F-4B8D8A14BE6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86857" y="3369578"/>
            <a:ext cx="4170153" cy="4623122"/>
          </a:xfrm>
          <a:prstGeom prst="rect">
            <a:avLst/>
          </a:prstGeom>
        </p:spPr>
      </p:pic>
      <p:pic>
        <p:nvPicPr>
          <p:cNvPr id="16" name="Picture 15" descr="A table with black text&#10;&#10;Description automatically generated">
            <a:extLst>
              <a:ext uri="{FF2B5EF4-FFF2-40B4-BE49-F238E27FC236}">
                <a16:creationId xmlns:a16="http://schemas.microsoft.com/office/drawing/2014/main" id="{5115077C-F18B-4C74-8D3B-02F39CA0308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178202" y="3352744"/>
            <a:ext cx="4170152" cy="4623121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7CB4FA88-5CC2-44CC-B710-757E4DD1B86A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Betweenness Centrality</a:t>
            </a:r>
          </a:p>
        </p:txBody>
      </p:sp>
    </p:spTree>
    <p:extLst>
      <p:ext uri="{BB962C8B-B14F-4D97-AF65-F5344CB8AC3E}">
        <p14:creationId xmlns:p14="http://schemas.microsoft.com/office/powerpoint/2010/main" val="207377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6039163" y="3411728"/>
            <a:ext cx="6196225" cy="4096960"/>
            <a:chOff x="0" y="0"/>
            <a:chExt cx="1332877" cy="880227"/>
          </a:xfrm>
          <a:solidFill>
            <a:schemeClr val="accent1">
              <a:lumMod val="75000"/>
            </a:schemeClr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2877" cy="880227"/>
            </a:xfrm>
            <a:custGeom>
              <a:avLst/>
              <a:gdLst/>
              <a:ahLst/>
              <a:cxnLst/>
              <a:rect l="l" t="t" r="r" b="b"/>
              <a:pathLst>
                <a:path w="1332877" h="880227">
                  <a:moveTo>
                    <a:pt x="0" y="0"/>
                  </a:moveTo>
                  <a:lnTo>
                    <a:pt x="1332877" y="0"/>
                  </a:lnTo>
                  <a:lnTo>
                    <a:pt x="1332877" y="880227"/>
                  </a:lnTo>
                  <a:lnTo>
                    <a:pt x="0" y="880227"/>
                  </a:lnTo>
                  <a:close/>
                </a:path>
              </a:pathLst>
            </a:custGeom>
            <a:grpFill/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2877" cy="91832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7129988" y="5676900"/>
            <a:ext cx="4028024" cy="233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6565292" y="4200224"/>
            <a:ext cx="5157416" cy="831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Montserrat Medium"/>
              </a:rPr>
              <a:t>TỔNG QUAN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58788" y="6171050"/>
            <a:ext cx="299277" cy="86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Montserrat Medium"/>
              </a:rPr>
              <a:t>1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96467A12-1319-441B-AA5E-28884BC31862}"/>
              </a:ext>
            </a:extLst>
          </p:cNvPr>
          <p:cNvSpPr/>
          <p:nvPr/>
        </p:nvSpPr>
        <p:spPr>
          <a:xfrm rot="-2700000">
            <a:off x="-1939091" y="3380267"/>
            <a:ext cx="3982546" cy="3982547"/>
          </a:xfrm>
          <a:custGeom>
            <a:avLst/>
            <a:gdLst/>
            <a:ahLst/>
            <a:cxnLst/>
            <a:rect l="l" t="t" r="r" b="b"/>
            <a:pathLst>
              <a:path w="2051231" h="2051231">
                <a:moveTo>
                  <a:pt x="0" y="0"/>
                </a:moveTo>
                <a:lnTo>
                  <a:pt x="2051231" y="0"/>
                </a:lnTo>
                <a:lnTo>
                  <a:pt x="2051231" y="2051231"/>
                </a:lnTo>
                <a:lnTo>
                  <a:pt x="0" y="205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C8D84533-0554-428E-885B-FD9D6A9006AE}"/>
              </a:ext>
            </a:extLst>
          </p:cNvPr>
          <p:cNvSpPr/>
          <p:nvPr/>
        </p:nvSpPr>
        <p:spPr>
          <a:xfrm rot="-2700000">
            <a:off x="16231095" y="3380266"/>
            <a:ext cx="3982546" cy="3982547"/>
          </a:xfrm>
          <a:custGeom>
            <a:avLst/>
            <a:gdLst/>
            <a:ahLst/>
            <a:cxnLst/>
            <a:rect l="l" t="t" r="r" b="b"/>
            <a:pathLst>
              <a:path w="2051231" h="2051231">
                <a:moveTo>
                  <a:pt x="0" y="0"/>
                </a:moveTo>
                <a:lnTo>
                  <a:pt x="2051231" y="0"/>
                </a:lnTo>
                <a:lnTo>
                  <a:pt x="2051231" y="2051231"/>
                </a:lnTo>
                <a:lnTo>
                  <a:pt x="0" y="2051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2617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2562225" y="8337726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10077452" y="8337725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Y</a:t>
            </a:r>
          </a:p>
          <a:p>
            <a:pPr algn="ctr"/>
            <a:r>
              <a:rPr lang="en-US" sz="4000" b="1" dirty="0"/>
              <a:t>T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O</a:t>
            </a:r>
          </a:p>
          <a:p>
            <a:pPr algn="ctr"/>
            <a:r>
              <a:rPr lang="en-US" sz="4000" b="1" dirty="0"/>
              <a:t>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03F2DA-FDD9-433D-B5DE-4177E1D8E5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74583" y="2962223"/>
            <a:ext cx="5118834" cy="5013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57FB37-99E8-4F16-B4E5-1BFEFD2D1D4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001765" y="2962223"/>
            <a:ext cx="5543550" cy="5013641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4AB2E139-1315-4635-ABB4-63A8D1CD6370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Eigenvector Centrality</a:t>
            </a:r>
          </a:p>
        </p:txBody>
      </p:sp>
    </p:spTree>
    <p:extLst>
      <p:ext uri="{BB962C8B-B14F-4D97-AF65-F5344CB8AC3E}">
        <p14:creationId xmlns:p14="http://schemas.microsoft.com/office/powerpoint/2010/main" val="295864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4356467" y="4594342"/>
            <a:ext cx="894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4599355" y="8711270"/>
            <a:ext cx="894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G</a:t>
            </a:r>
          </a:p>
          <a:p>
            <a:pPr algn="ctr"/>
            <a:r>
              <a:rPr lang="en-US" sz="4000" b="1" dirty="0"/>
              <a:t>E</a:t>
            </a:r>
          </a:p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2589C-55BD-45A1-95BB-71BF5EE6A09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98592" y="6111957"/>
            <a:ext cx="8407807" cy="2374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E894A-5221-4C1E-9C8F-F9017541869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634797" y="1800683"/>
            <a:ext cx="8228826" cy="2443833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892C3357-6C58-46EF-A833-DD5DDBDE28CB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Eigenvector Centrality</a:t>
            </a:r>
          </a:p>
        </p:txBody>
      </p:sp>
    </p:spTree>
    <p:extLst>
      <p:ext uri="{BB962C8B-B14F-4D97-AF65-F5344CB8AC3E}">
        <p14:creationId xmlns:p14="http://schemas.microsoft.com/office/powerpoint/2010/main" val="33670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2562225" y="8337726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10077452" y="8337725"/>
            <a:ext cx="554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Y</a:t>
            </a:r>
          </a:p>
          <a:p>
            <a:pPr algn="ctr"/>
            <a:r>
              <a:rPr lang="en-US" sz="4000" b="1" dirty="0"/>
              <a:t>T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O</a:t>
            </a:r>
          </a:p>
          <a:p>
            <a:pPr algn="ctr"/>
            <a:r>
              <a:rPr lang="en-US" sz="4000" b="1" dirty="0"/>
              <a:t>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E8CE7-8AE0-46E3-B168-9AE9E62D61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34922" y="2476500"/>
            <a:ext cx="4807706" cy="533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0E58D6-5E52-4AD8-858A-5F9A3E10EB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445373" y="4851182"/>
            <a:ext cx="4807707" cy="1911664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7C88FB2-3AFA-43FF-9281-858F17016DB8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PageRank</a:t>
            </a:r>
          </a:p>
        </p:txBody>
      </p:sp>
    </p:spTree>
    <p:extLst>
      <p:ext uri="{BB962C8B-B14F-4D97-AF65-F5344CB8AC3E}">
        <p14:creationId xmlns:p14="http://schemas.microsoft.com/office/powerpoint/2010/main" val="36500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12D0E-AE99-44DA-A9A3-6D4E6D88CFFF}"/>
              </a:ext>
            </a:extLst>
          </p:cNvPr>
          <p:cNvSpPr txBox="1"/>
          <p:nvPr/>
        </p:nvSpPr>
        <p:spPr>
          <a:xfrm>
            <a:off x="4357747" y="4998313"/>
            <a:ext cx="894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cao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3E2E-1B60-4EFE-8DC2-51B7FE11C3D9}"/>
              </a:ext>
            </a:extLst>
          </p:cNvPr>
          <p:cNvSpPr txBox="1"/>
          <p:nvPr/>
        </p:nvSpPr>
        <p:spPr>
          <a:xfrm>
            <a:off x="4357747" y="8130882"/>
            <a:ext cx="894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Top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quốc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gia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thấp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Montserrat" panose="00000500000000000000" pitchFamily="2" charset="0"/>
              </a:rPr>
              <a:t>nhất</a:t>
            </a:r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07D686-AEB3-47AB-82B9-247E10D508D2}"/>
              </a:ext>
            </a:extLst>
          </p:cNvPr>
          <p:cNvSpPr/>
          <p:nvPr/>
        </p:nvSpPr>
        <p:spPr>
          <a:xfrm>
            <a:off x="228600" y="3638165"/>
            <a:ext cx="1276128" cy="433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G</a:t>
            </a:r>
          </a:p>
          <a:p>
            <a:pPr algn="ctr"/>
            <a:r>
              <a:rPr lang="en-US" sz="4000" b="1" dirty="0"/>
              <a:t>E</a:t>
            </a:r>
          </a:p>
          <a:p>
            <a:pPr algn="ctr"/>
            <a:r>
              <a:rPr lang="en-US" sz="4000" b="1" dirty="0"/>
              <a:t>P</a:t>
            </a:r>
          </a:p>
          <a:p>
            <a:pPr algn="ctr"/>
            <a:r>
              <a:rPr lang="en-US" sz="4000" b="1" dirty="0"/>
              <a:t>H</a:t>
            </a:r>
          </a:p>
          <a:p>
            <a:pPr algn="ctr"/>
            <a:r>
              <a:rPr lang="en-US" sz="4000" b="1" dirty="0"/>
              <a:t>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9C625-1CDA-4B65-9335-CA2736798E6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66694" y="1922820"/>
            <a:ext cx="8439705" cy="287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7AC15-EF34-4EE7-8414-C6A410EE480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652517" y="7045512"/>
            <a:ext cx="8453882" cy="917062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60890F20-10DB-4203-BFC3-E498C031A64A}"/>
              </a:ext>
            </a:extLst>
          </p:cNvPr>
          <p:cNvSpPr txBox="1"/>
          <p:nvPr/>
        </p:nvSpPr>
        <p:spPr>
          <a:xfrm>
            <a:off x="5316" y="309803"/>
            <a:ext cx="10565565" cy="115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ct val="200000"/>
              </a:lnSpc>
              <a:buFont typeface="Arial"/>
              <a:buChar char="•"/>
            </a:pPr>
            <a:r>
              <a:rPr lang="en-US" sz="4400" dirty="0">
                <a:solidFill>
                  <a:srgbClr val="FFFFFF"/>
                </a:solidFill>
                <a:latin typeface="Montserrat Medium"/>
              </a:rPr>
              <a:t>PageRank</a:t>
            </a:r>
          </a:p>
        </p:txBody>
      </p:sp>
    </p:spTree>
    <p:extLst>
      <p:ext uri="{BB962C8B-B14F-4D97-AF65-F5344CB8AC3E}">
        <p14:creationId xmlns:p14="http://schemas.microsoft.com/office/powerpoint/2010/main" val="16406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23374" y="481391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34830" y="4381500"/>
            <a:ext cx="2908963" cy="3159188"/>
          </a:xfrm>
          <a:custGeom>
            <a:avLst/>
            <a:gdLst/>
            <a:ahLst/>
            <a:cxnLst/>
            <a:rect l="l" t="t" r="r" b="b"/>
            <a:pathLst>
              <a:path w="3711436" h="4068662">
                <a:moveTo>
                  <a:pt x="0" y="0"/>
                </a:moveTo>
                <a:lnTo>
                  <a:pt x="3711436" y="0"/>
                </a:lnTo>
                <a:lnTo>
                  <a:pt x="3711436" y="4068661"/>
                </a:lnTo>
                <a:lnTo>
                  <a:pt x="0" y="406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32505" y="4381500"/>
            <a:ext cx="3381174" cy="3159188"/>
          </a:xfrm>
          <a:custGeom>
            <a:avLst/>
            <a:gdLst/>
            <a:ahLst/>
            <a:cxnLst/>
            <a:rect l="l" t="t" r="r" b="b"/>
            <a:pathLst>
              <a:path w="4068662" h="4068662">
                <a:moveTo>
                  <a:pt x="0" y="0"/>
                </a:moveTo>
                <a:lnTo>
                  <a:pt x="4068661" y="0"/>
                </a:lnTo>
                <a:lnTo>
                  <a:pt x="4068661" y="4068661"/>
                </a:lnTo>
                <a:lnTo>
                  <a:pt x="0" y="4068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81289" y="587980"/>
            <a:ext cx="10325423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Montserrat Bold"/>
              </a:rPr>
              <a:t>NGÔN NGỮ VÀ ỨNG DỤNG SẼ ÁP DỤNG</a:t>
            </a:r>
          </a:p>
        </p:txBody>
      </p:sp>
      <p:pic>
        <p:nvPicPr>
          <p:cNvPr id="7" name="Picture 2" descr="Chi tiết khóa học">
            <a:extLst>
              <a:ext uri="{FF2B5EF4-FFF2-40B4-BE49-F238E27FC236}">
                <a16:creationId xmlns:a16="http://schemas.microsoft.com/office/drawing/2014/main" id="{DEC9624F-9D0E-47E5-AD3D-45B5E9A34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3" r="9272"/>
          <a:stretch/>
        </p:blipFill>
        <p:spPr bwMode="auto">
          <a:xfrm>
            <a:off x="11595303" y="4381500"/>
            <a:ext cx="4502653" cy="31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4177"/>
            <a:ext cx="541955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 dirty="0">
                <a:solidFill>
                  <a:srgbClr val="FFFFFF"/>
                </a:solidFill>
                <a:latin typeface="Montserrat Bold"/>
              </a:rPr>
              <a:t>TỔNG QUAN</a:t>
            </a:r>
          </a:p>
        </p:txBody>
      </p:sp>
      <p:sp>
        <p:nvSpPr>
          <p:cNvPr id="3" name="Freeform 3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59890" y="7810035"/>
            <a:ext cx="5385862" cy="5385862"/>
          </a:xfrm>
          <a:custGeom>
            <a:avLst/>
            <a:gdLst/>
            <a:ahLst/>
            <a:cxnLst/>
            <a:rect l="l" t="t" r="r" b="b"/>
            <a:pathLst>
              <a:path w="5385862" h="5385862">
                <a:moveTo>
                  <a:pt x="0" y="0"/>
                </a:moveTo>
                <a:lnTo>
                  <a:pt x="5385862" y="0"/>
                </a:lnTo>
                <a:lnTo>
                  <a:pt x="5385862" y="5385862"/>
                </a:lnTo>
                <a:lnTo>
                  <a:pt x="0" y="538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418080"/>
            <a:ext cx="14239097" cy="272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FFFFFF"/>
                </a:solidFill>
                <a:latin typeface="Montserrat Medium"/>
              </a:rPr>
              <a:t>Input: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tập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dữ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liệu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về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các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hãng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hàng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không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từ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nguồn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dữ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liệu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Data World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sau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khi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đã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được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tiền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xử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lý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595378"/>
            <a:ext cx="14239097" cy="273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FFFFFF"/>
                </a:solidFill>
                <a:latin typeface="Montserrat Medium"/>
              </a:rPr>
              <a:t>Output: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đưa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ra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độ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đo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và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xác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định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các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cộng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đồng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mạng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xã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hội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để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hổ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trợ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việc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phân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tích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và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tối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ưu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hóa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quy</a:t>
            </a:r>
            <a:r>
              <a:rPr lang="en-US" sz="5199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 Medium"/>
              </a:rPr>
              <a:t>trình</a:t>
            </a:r>
            <a:endParaRPr lang="en-US" sz="5199" dirty="0">
              <a:solidFill>
                <a:srgbClr val="FFFFFF"/>
              </a:solidFill>
              <a:latin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21000" y="-3298292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810035"/>
            <a:ext cx="5385862" cy="5385862"/>
          </a:xfrm>
          <a:custGeom>
            <a:avLst/>
            <a:gdLst/>
            <a:ahLst/>
            <a:cxnLst/>
            <a:rect l="l" t="t" r="r" b="b"/>
            <a:pathLst>
              <a:path w="5385862" h="5385862">
                <a:moveTo>
                  <a:pt x="0" y="0"/>
                </a:moveTo>
                <a:lnTo>
                  <a:pt x="5385862" y="0"/>
                </a:lnTo>
                <a:lnTo>
                  <a:pt x="5385862" y="5385862"/>
                </a:lnTo>
                <a:lnTo>
                  <a:pt x="0" y="53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541955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Montserrat Bold"/>
              </a:rPr>
              <a:t>TỔNG QUAN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193741"/>
            <a:ext cx="3124993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Montserrat"/>
              </a:rPr>
              <a:t>Data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500B7D2-078F-4DF7-910F-FDE9946224C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80950" y="3283852"/>
            <a:ext cx="6477000" cy="22054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BBD34CA-1CAF-485D-9DA2-58D3629423A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991600" y="3283852"/>
            <a:ext cx="7315200" cy="220542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2CDDF63-A306-448B-A697-26DAE273FD3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469651" y="6614041"/>
            <a:ext cx="9348698" cy="2621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FCFDD2-6E1A-4B22-A09A-20BE2017A16C}"/>
              </a:ext>
            </a:extLst>
          </p:cNvPr>
          <p:cNvSpPr txBox="1"/>
          <p:nvPr/>
        </p:nvSpPr>
        <p:spPr>
          <a:xfrm>
            <a:off x="3105168" y="565256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Routes.csv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870C3-4012-4D07-A09A-D54ABEF239BC}"/>
              </a:ext>
            </a:extLst>
          </p:cNvPr>
          <p:cNvSpPr txBox="1"/>
          <p:nvPr/>
        </p:nvSpPr>
        <p:spPr>
          <a:xfrm>
            <a:off x="11600675" y="5652560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Airline.csv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4B73C-6F19-4736-A10D-88362B1B2074}"/>
              </a:ext>
            </a:extLst>
          </p:cNvPr>
          <p:cNvSpPr txBox="1"/>
          <p:nvPr/>
        </p:nvSpPr>
        <p:spPr>
          <a:xfrm>
            <a:off x="8095475" y="9412590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Airports.csv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81400" y="7962900"/>
            <a:ext cx="5385862" cy="5385862"/>
          </a:xfrm>
          <a:custGeom>
            <a:avLst/>
            <a:gdLst/>
            <a:ahLst/>
            <a:cxnLst/>
            <a:rect l="l" t="t" r="r" b="b"/>
            <a:pathLst>
              <a:path w="5385862" h="5385862">
                <a:moveTo>
                  <a:pt x="0" y="0"/>
                </a:moveTo>
                <a:lnTo>
                  <a:pt x="5385862" y="0"/>
                </a:lnTo>
                <a:lnTo>
                  <a:pt x="5385862" y="5385862"/>
                </a:lnTo>
                <a:lnTo>
                  <a:pt x="0" y="53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5400" y="4000498"/>
            <a:ext cx="5696743" cy="4265803"/>
          </a:xfrm>
          <a:custGeom>
            <a:avLst/>
            <a:gdLst/>
            <a:ahLst/>
            <a:cxnLst/>
            <a:rect l="l" t="t" r="r" b="b"/>
            <a:pathLst>
              <a:path w="6699637" h="4440457">
                <a:moveTo>
                  <a:pt x="0" y="0"/>
                </a:moveTo>
                <a:lnTo>
                  <a:pt x="6699637" y="0"/>
                </a:lnTo>
                <a:lnTo>
                  <a:pt x="6699637" y="4440458"/>
                </a:lnTo>
                <a:lnTo>
                  <a:pt x="0" y="4440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24800" y="4000498"/>
            <a:ext cx="9448800" cy="1455265"/>
          </a:xfrm>
          <a:custGeom>
            <a:avLst/>
            <a:gdLst/>
            <a:ahLst/>
            <a:cxnLst/>
            <a:rect l="l" t="t" r="r" b="b"/>
            <a:pathLst>
              <a:path w="11617205" h="2050095">
                <a:moveTo>
                  <a:pt x="0" y="0"/>
                </a:moveTo>
                <a:lnTo>
                  <a:pt x="11617206" y="0"/>
                </a:lnTo>
                <a:lnTo>
                  <a:pt x="11617206" y="2050095"/>
                </a:lnTo>
                <a:lnTo>
                  <a:pt x="0" y="2050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028700" y="1019175"/>
            <a:ext cx="541955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Montserrat Bold"/>
              </a:rPr>
              <a:t>TỔNG QUAN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193741"/>
            <a:ext cx="8801100" cy="866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FFFFFF"/>
                </a:solidFill>
                <a:latin typeface="Montserrat"/>
              </a:rPr>
              <a:t>Data </a:t>
            </a:r>
            <a:r>
              <a:rPr lang="en-US" sz="5199" dirty="0" err="1">
                <a:solidFill>
                  <a:srgbClr val="FFFFFF"/>
                </a:solidFill>
                <a:latin typeface="Montserrat"/>
              </a:rPr>
              <a:t>đã</a:t>
            </a:r>
            <a:r>
              <a:rPr lang="en-US" sz="51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"/>
              </a:rPr>
              <a:t>tổng</a:t>
            </a:r>
            <a:r>
              <a:rPr lang="en-US" sz="5199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5199" dirty="0" err="1">
                <a:solidFill>
                  <a:srgbClr val="FFFFFF"/>
                </a:solidFill>
                <a:latin typeface="Montserrat"/>
              </a:rPr>
              <a:t>hợp</a:t>
            </a:r>
            <a:r>
              <a:rPr lang="en-US" sz="5199" dirty="0">
                <a:solidFill>
                  <a:srgbClr val="FFFFFF"/>
                </a:solidFill>
                <a:latin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89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810035"/>
            <a:ext cx="5385862" cy="5385862"/>
          </a:xfrm>
          <a:custGeom>
            <a:avLst/>
            <a:gdLst/>
            <a:ahLst/>
            <a:cxnLst/>
            <a:rect l="l" t="t" r="r" b="b"/>
            <a:pathLst>
              <a:path w="5385862" h="5385862">
                <a:moveTo>
                  <a:pt x="0" y="0"/>
                </a:moveTo>
                <a:lnTo>
                  <a:pt x="5385862" y="0"/>
                </a:lnTo>
                <a:lnTo>
                  <a:pt x="5385862" y="5385862"/>
                </a:lnTo>
                <a:lnTo>
                  <a:pt x="0" y="538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53400" y="2324099"/>
            <a:ext cx="7292896" cy="7207433"/>
          </a:xfrm>
          <a:custGeom>
            <a:avLst/>
            <a:gdLst/>
            <a:ahLst/>
            <a:cxnLst/>
            <a:rect l="l" t="t" r="r" b="b"/>
            <a:pathLst>
              <a:path w="7575392" h="7855133">
                <a:moveTo>
                  <a:pt x="0" y="0"/>
                </a:moveTo>
                <a:lnTo>
                  <a:pt x="7575392" y="0"/>
                </a:lnTo>
                <a:lnTo>
                  <a:pt x="7575392" y="7855133"/>
                </a:lnTo>
                <a:lnTo>
                  <a:pt x="0" y="7855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9175"/>
            <a:ext cx="541955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Montserrat Bold"/>
              </a:rPr>
              <a:t>TỔNG QUAN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DF73A-8512-4758-B97A-9D9A7E3B4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467" y="5000415"/>
            <a:ext cx="6418192" cy="185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1184</Words>
  <Application>Microsoft Office PowerPoint</Application>
  <PresentationFormat>Custom</PresentationFormat>
  <Paragraphs>236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Calibri</vt:lpstr>
      <vt:lpstr>Montserrat SemiBold</vt:lpstr>
      <vt:lpstr>Montserrat Bold</vt:lpstr>
      <vt:lpstr>Montserrat </vt:lpstr>
      <vt:lpstr>Montserrat</vt:lpstr>
      <vt:lpstr>Montserrat Semi-Bold</vt:lpstr>
      <vt:lpstr>Arial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MXH-NHOM3</dc:title>
  <cp:lastModifiedBy>Lê Thị Đoan Trang</cp:lastModifiedBy>
  <cp:revision>21</cp:revision>
  <dcterms:created xsi:type="dcterms:W3CDTF">2006-08-16T00:00:00Z</dcterms:created>
  <dcterms:modified xsi:type="dcterms:W3CDTF">2024-01-03T03:16:00Z</dcterms:modified>
  <dc:identifier>DAFzT9Veeqs</dc:identifier>
</cp:coreProperties>
</file>